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8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15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3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6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90" r:id="rId2"/>
    <p:sldId id="256" r:id="rId3"/>
    <p:sldId id="272" r:id="rId4"/>
    <p:sldId id="267" r:id="rId5"/>
    <p:sldId id="257" r:id="rId6"/>
    <p:sldId id="258" r:id="rId7"/>
    <p:sldId id="268" r:id="rId8"/>
    <p:sldId id="269" r:id="rId9"/>
    <p:sldId id="270" r:id="rId10"/>
    <p:sldId id="291" r:id="rId11"/>
    <p:sldId id="292" r:id="rId12"/>
    <p:sldId id="293" r:id="rId13"/>
    <p:sldId id="294" r:id="rId14"/>
    <p:sldId id="295" r:id="rId15"/>
    <p:sldId id="297" r:id="rId16"/>
    <p:sldId id="296" r:id="rId17"/>
    <p:sldId id="284" r:id="rId18"/>
    <p:sldId id="298" r:id="rId19"/>
    <p:sldId id="285" r:id="rId20"/>
  </p:sldIdLst>
  <p:sldSz cx="18288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2" autoAdjust="0"/>
    <p:restoredTop sz="96532" autoAdjust="0"/>
  </p:normalViewPr>
  <p:slideViewPr>
    <p:cSldViewPr snapToGrid="0">
      <p:cViewPr varScale="1">
        <p:scale>
          <a:sx n="54" d="100"/>
          <a:sy n="54" d="100"/>
        </p:scale>
        <p:origin x="10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7C423-6720-401F-9419-E1D787572EE0}" type="datetimeFigureOut">
              <a:rPr lang="en-US" smtClean="0"/>
              <a:t>2/24/2021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AE796-97CE-4335-9D88-5F0EBDF33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5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https://unsplash.com/photos/RDYdOvk8ats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5262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https://unsplash.com/photos/Oalh2MojUuk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1423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https://unsplash.com/photos/Oalh2MojUuk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325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https://unsplash.com/photos/Oalh2MojUuk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894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https://unsplash.com/photos/wLiP-R6Vd2g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18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https://unsplash.com/photos/Oalh2MojUuk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4931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https://unsplash.com/photos/wLiP-R6Vd2g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0234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https://unsplash.com/photos/wLiP-R6Vd2g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425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https://unsplash.com/photos/RDYdOvk8ats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594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https://unsplash.com/photos/wLiP-R6Vd2g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69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https://unsplash.com/photos/NMIC26XiyIw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607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https://unsplash.com/photos/wLiP-R6Vd2g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659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https://unsplash.com/photos/Oalh2MojUuk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787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https://unsplash.com/photos/Oalh2MojUuk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6168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https://unsplash.com/photos/wLiP-R6Vd2g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184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https://unsplash.com/photos/Oalh2MojUuk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43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8288000" cy="68580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2" y="1"/>
            <a:ext cx="18288000" cy="6858002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440206"/>
            <a:ext cx="11658600" cy="2194560"/>
          </a:xfrm>
        </p:spPr>
        <p:txBody>
          <a:bodyPr anchor="ctr">
            <a:normAutofit/>
          </a:bodyPr>
          <a:lstStyle>
            <a:lvl1pPr algn="r">
              <a:defRPr sz="7500" spc="3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15900" y="7440206"/>
            <a:ext cx="4800600" cy="219456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685800" indent="0" algn="ctr">
              <a:buNone/>
              <a:defRPr sz="27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700"/>
            </a:lvl4pPr>
            <a:lvl5pPr marL="2743200" indent="0" algn="ctr">
              <a:buNone/>
              <a:defRPr sz="2700"/>
            </a:lvl5pPr>
            <a:lvl6pPr marL="3429000" indent="0" algn="ctr">
              <a:buNone/>
              <a:defRPr sz="2700"/>
            </a:lvl6pPr>
            <a:lvl7pPr marL="4114800" indent="0" algn="ctr">
              <a:buNone/>
              <a:defRPr sz="2700"/>
            </a:lvl7pPr>
            <a:lvl8pPr marL="4800600" indent="0" algn="ctr">
              <a:buNone/>
              <a:defRPr sz="2700"/>
            </a:lvl8pPr>
            <a:lvl9pPr marL="5486400" indent="0" algn="ctr">
              <a:buNone/>
              <a:defRPr sz="27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C764DE79-268F-4C1A-8933-263129D2AF90}" type="datetimeFigureOut">
              <a:rPr lang="en-US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2580265" y="7896159"/>
            <a:ext cx="0" cy="13716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5993020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03759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2" y="1143000"/>
            <a:ext cx="3943350" cy="81153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5901" y="1143000"/>
            <a:ext cx="11372850" cy="81153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5087600" y="88895"/>
            <a:ext cx="0" cy="1371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140605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431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EFA686-97CB-4470-864B-27A06C88A075}"/>
              </a:ext>
            </a:extLst>
          </p:cNvPr>
          <p:cNvSpPr/>
          <p:nvPr userDrawn="1"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8686C8-16B2-4B23-AF39-B4705BFF8C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96011" y="2"/>
            <a:ext cx="12091989" cy="10291763"/>
          </a:xfrm>
          <a:custGeom>
            <a:avLst/>
            <a:gdLst>
              <a:gd name="connsiteX0" fmla="*/ 3992563 w 8061326"/>
              <a:gd name="connsiteY0" fmla="*/ 0 h 6861175"/>
              <a:gd name="connsiteX1" fmla="*/ 8061325 w 8061326"/>
              <a:gd name="connsiteY1" fmla="*/ 0 h 6861175"/>
              <a:gd name="connsiteX2" fmla="*/ 8061325 w 8061326"/>
              <a:gd name="connsiteY2" fmla="*/ 3114675 h 6861175"/>
              <a:gd name="connsiteX3" fmla="*/ 8061326 w 8061326"/>
              <a:gd name="connsiteY3" fmla="*/ 3114675 h 6861175"/>
              <a:gd name="connsiteX4" fmla="*/ 8061326 w 8061326"/>
              <a:gd name="connsiteY4" fmla="*/ 6861175 h 6861175"/>
              <a:gd name="connsiteX5" fmla="*/ 6529388 w 8061326"/>
              <a:gd name="connsiteY5" fmla="*/ 6861175 h 6861175"/>
              <a:gd name="connsiteX6" fmla="*/ 3717926 w 8061326"/>
              <a:gd name="connsiteY6" fmla="*/ 6861175 h 6861175"/>
              <a:gd name="connsiteX7" fmla="*/ 0 w 8061326"/>
              <a:gd name="connsiteY7" fmla="*/ 6861175 h 6861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1326" h="6861175">
                <a:moveTo>
                  <a:pt x="3992563" y="0"/>
                </a:moveTo>
                <a:lnTo>
                  <a:pt x="8061325" y="0"/>
                </a:lnTo>
                <a:lnTo>
                  <a:pt x="8061325" y="3114675"/>
                </a:lnTo>
                <a:lnTo>
                  <a:pt x="8061326" y="3114675"/>
                </a:lnTo>
                <a:lnTo>
                  <a:pt x="8061326" y="6861175"/>
                </a:lnTo>
                <a:lnTo>
                  <a:pt x="6529388" y="6861175"/>
                </a:lnTo>
                <a:lnTo>
                  <a:pt x="3717926" y="6861175"/>
                </a:lnTo>
                <a:lnTo>
                  <a:pt x="0" y="68611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2719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EFA686-97CB-4470-864B-27A06C88A075}"/>
              </a:ext>
            </a:extLst>
          </p:cNvPr>
          <p:cNvSpPr/>
          <p:nvPr userDrawn="1"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515965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85C6865-E900-4E58-894F-9619F873B8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648780" y="781448"/>
            <a:ext cx="760667" cy="6024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6444CC-FEB2-47C7-9B2D-2BC3404A0D8A}" type="slidenum">
              <a:rPr lang="en-US" smtClean="0"/>
              <a:pPr/>
              <a:t>‹#›</a:t>
            </a:fld>
            <a:endParaRPr lang="en-US" sz="2250" dirty="0"/>
          </a:p>
        </p:txBody>
      </p:sp>
    </p:spTree>
    <p:extLst>
      <p:ext uri="{BB962C8B-B14F-4D97-AF65-F5344CB8AC3E}">
        <p14:creationId xmlns:p14="http://schemas.microsoft.com/office/powerpoint/2010/main" val="819934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EFA686-97CB-4470-864B-27A06C88A075}"/>
              </a:ext>
            </a:extLst>
          </p:cNvPr>
          <p:cNvSpPr/>
          <p:nvPr userDrawn="1"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5656463-6147-4923-911F-8A8BE5543A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4940" y="1162052"/>
            <a:ext cx="8567738" cy="7958138"/>
          </a:xfrm>
          <a:custGeom>
            <a:avLst/>
            <a:gdLst>
              <a:gd name="connsiteX0" fmla="*/ 3027363 w 5711825"/>
              <a:gd name="connsiteY0" fmla="*/ 0 h 5305425"/>
              <a:gd name="connsiteX1" fmla="*/ 5711825 w 5711825"/>
              <a:gd name="connsiteY1" fmla="*/ 0 h 5305425"/>
              <a:gd name="connsiteX2" fmla="*/ 2684463 w 5711825"/>
              <a:gd name="connsiteY2" fmla="*/ 5305425 h 5305425"/>
              <a:gd name="connsiteX3" fmla="*/ 0 w 5711825"/>
              <a:gd name="connsiteY3" fmla="*/ 5305425 h 530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1825" h="5305425">
                <a:moveTo>
                  <a:pt x="3027363" y="0"/>
                </a:moveTo>
                <a:lnTo>
                  <a:pt x="5711825" y="0"/>
                </a:lnTo>
                <a:lnTo>
                  <a:pt x="2684463" y="5305425"/>
                </a:lnTo>
                <a:lnTo>
                  <a:pt x="0" y="53054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099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11304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"/>
            <a:ext cx="18288000" cy="685800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2" y="1"/>
            <a:ext cx="18288000" cy="6858002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440206"/>
            <a:ext cx="11658600" cy="2194560"/>
          </a:xfrm>
        </p:spPr>
        <p:txBody>
          <a:bodyPr anchor="ctr">
            <a:normAutofit/>
          </a:bodyPr>
          <a:lstStyle>
            <a:lvl1pPr algn="r">
              <a:defRPr sz="7500" b="0" spc="3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15900" y="7440206"/>
            <a:ext cx="4800600" cy="219456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2580265" y="7896159"/>
            <a:ext cx="0" cy="13716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4904811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6192" y="877824"/>
            <a:ext cx="14580108" cy="22494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6191" y="3429000"/>
            <a:ext cx="7132320" cy="603504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83980" y="3429000"/>
            <a:ext cx="7132320" cy="603504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425545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6192" y="3269454"/>
            <a:ext cx="7132320" cy="123444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3450" b="0" cap="none" baseline="0">
                <a:solidFill>
                  <a:schemeClr val="accent1"/>
                </a:solidFill>
                <a:latin typeface="+mn-lt"/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6192" y="4451682"/>
            <a:ext cx="7132320" cy="501235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986332" y="3269454"/>
            <a:ext cx="7132320" cy="123444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345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marL="0" lvl="0" indent="0" algn="l" defTabSz="1371600" rtl="0" eaLnBrk="1" latinLnBrk="0" hangingPunct="1">
              <a:lnSpc>
                <a:spcPct val="90000"/>
              </a:lnSpc>
              <a:spcBef>
                <a:spcPts val="270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986332" y="4451682"/>
            <a:ext cx="7132320" cy="501235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93265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901935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14847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36192" y="707264"/>
            <a:ext cx="6583680" cy="260604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72500" y="1234440"/>
            <a:ext cx="8517636" cy="7776972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6192" y="3386259"/>
            <a:ext cx="6583680" cy="5643441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900"/>
              </a:spcBef>
              <a:buNone/>
              <a:defRPr sz="24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76320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440207"/>
            <a:ext cx="11658600" cy="2194560"/>
          </a:xfrm>
        </p:spPr>
        <p:txBody>
          <a:bodyPr anchor="ctr">
            <a:normAutofit/>
          </a:bodyPr>
          <a:lstStyle>
            <a:lvl1pPr algn="r">
              <a:defRPr sz="7500" spc="3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2"/>
            <a:ext cx="18283428" cy="6858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5900" y="7440207"/>
            <a:ext cx="4800600" cy="219456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7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2580265" y="7896159"/>
            <a:ext cx="0" cy="1371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81705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6192" y="877824"/>
            <a:ext cx="14580108" cy="2249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6193" y="3429000"/>
            <a:ext cx="14580110" cy="603504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36194" y="9706056"/>
            <a:ext cx="3231215" cy="411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764DE79-268F-4C1A-8933-263129D2AF90}" type="datetimeFigureOut">
              <a:rPr lang="en-US" smtClean="0"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64399" y="9706056"/>
            <a:ext cx="8852189" cy="411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256000" y="9706056"/>
            <a:ext cx="1460501" cy="411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143000" y="1239486"/>
            <a:ext cx="0" cy="1371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5881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80" r:id="rId14"/>
    <p:sldLayoutId id="2147483683" r:id="rId15"/>
    <p:sldLayoutId id="2147483661" r:id="rId16"/>
  </p:sldLayoutIdLst>
  <p:hf hdr="0" ftr="0" dt="0"/>
  <p:txStyles>
    <p:titleStyle>
      <a:lvl1pPr algn="l" defTabSz="1371600" rtl="0" eaLnBrk="1" latinLnBrk="0" hangingPunct="1">
        <a:lnSpc>
          <a:spcPct val="80000"/>
        </a:lnSpc>
        <a:spcBef>
          <a:spcPct val="0"/>
        </a:spcBef>
        <a:buNone/>
        <a:defRPr sz="7500" kern="1200" cap="all" spc="15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1371600" rtl="0" eaLnBrk="1" latinLnBrk="0" hangingPunct="1">
        <a:lnSpc>
          <a:spcPct val="90000"/>
        </a:lnSpc>
        <a:spcBef>
          <a:spcPts val="1800"/>
        </a:spcBef>
        <a:spcAft>
          <a:spcPts val="3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397764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891540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1591056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1824228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043684" indent="-205740" algn="l" defTabSz="1371600" rtl="0" eaLnBrk="1" latinLnBrk="0" hangingPunct="1">
        <a:lnSpc>
          <a:spcPct val="90000"/>
        </a:lnSpc>
        <a:spcBef>
          <a:spcPts val="300"/>
        </a:spcBef>
        <a:spcAft>
          <a:spcPts val="600"/>
        </a:spcAft>
        <a:buClr>
          <a:schemeClr val="accent1"/>
        </a:buClr>
        <a:buFont typeface="Wingdings 3" pitchFamily="18" charset="2"/>
        <a:buChar char="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58ABC1E-9CAF-450B-B9C7-EA398F624C8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1000">
                <a:schemeClr val="bg1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2C61DD70-4065-40D4-82FD-6200007364FE}"/>
              </a:ext>
            </a:extLst>
          </p:cNvPr>
          <p:cNvSpPr/>
          <p:nvPr/>
        </p:nvSpPr>
        <p:spPr>
          <a:xfrm>
            <a:off x="6502" y="6897188"/>
            <a:ext cx="10934700" cy="3389811"/>
          </a:xfrm>
          <a:prstGeom prst="parallelogram">
            <a:avLst>
              <a:gd name="adj" fmla="val 26778"/>
            </a:avLst>
          </a:prstGeom>
          <a:gradFill flip="none" rotWithShape="1">
            <a:gsLst>
              <a:gs pos="0">
                <a:schemeClr val="accent3">
                  <a:alpha val="95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87" name="Title 6">
            <a:extLst>
              <a:ext uri="{FF2B5EF4-FFF2-40B4-BE49-F238E27FC236}">
                <a16:creationId xmlns:a16="http://schemas.microsoft.com/office/drawing/2014/main" id="{FC19E2B4-717A-4211-A508-9D79DBC8603D}"/>
              </a:ext>
            </a:extLst>
          </p:cNvPr>
          <p:cNvSpPr txBox="1">
            <a:spLocks/>
          </p:cNvSpPr>
          <p:nvPr/>
        </p:nvSpPr>
        <p:spPr>
          <a:xfrm>
            <a:off x="1996287" y="6327719"/>
            <a:ext cx="9476576" cy="2494128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 spc="200" baseline="0">
                <a:solidFill>
                  <a:schemeClr val="tx1"/>
                </a:solidFill>
                <a:latin typeface="Raleway Black" panose="020B0A03030101060003" pitchFamily="34" charset="0"/>
                <a:ea typeface="Lato Bold" panose="020F0502020204030203" pitchFamily="34" charset="0"/>
                <a:cs typeface="Lato Bold" panose="020F0502020204030203" pitchFamily="34" charset="0"/>
              </a:defRPr>
            </a:lvl1pPr>
          </a:lstStyle>
          <a:p>
            <a:pPr algn="l"/>
            <a:r>
              <a:rPr lang="en-US" sz="6000" b="1" i="1" spc="1050" dirty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20000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ACCES-AEPP</a:t>
            </a:r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3AF5B225-8993-4249-A183-71DE7BE0D90D}"/>
              </a:ext>
            </a:extLst>
          </p:cNvPr>
          <p:cNvSpPr/>
          <p:nvPr/>
        </p:nvSpPr>
        <p:spPr>
          <a:xfrm>
            <a:off x="1103264" y="8592093"/>
            <a:ext cx="7748588" cy="1070708"/>
          </a:xfrm>
          <a:prstGeom prst="parallelogram">
            <a:avLst>
              <a:gd name="adj" fmla="val 26778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2D5C7EF-328E-4150-ABCC-C408715DB595}"/>
              </a:ext>
            </a:extLst>
          </p:cNvPr>
          <p:cNvSpPr txBox="1"/>
          <p:nvPr/>
        </p:nvSpPr>
        <p:spPr>
          <a:xfrm>
            <a:off x="1208900" y="8706906"/>
            <a:ext cx="68869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95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</a:t>
            </a:r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2C61DD70-4065-40D4-82FD-6200007364FE}"/>
              </a:ext>
            </a:extLst>
          </p:cNvPr>
          <p:cNvSpPr/>
          <p:nvPr/>
        </p:nvSpPr>
        <p:spPr>
          <a:xfrm>
            <a:off x="10941202" y="6851980"/>
            <a:ext cx="7313052" cy="3389811"/>
          </a:xfrm>
          <a:prstGeom prst="parallelogram">
            <a:avLst>
              <a:gd name="adj" fmla="val 26778"/>
            </a:avLst>
          </a:prstGeom>
          <a:gradFill flip="none" rotWithShape="1">
            <a:gsLst>
              <a:gs pos="0">
                <a:schemeClr val="accent3">
                  <a:alpha val="95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9" name="Title 6">
            <a:extLst>
              <a:ext uri="{FF2B5EF4-FFF2-40B4-BE49-F238E27FC236}">
                <a16:creationId xmlns:a16="http://schemas.microsoft.com/office/drawing/2014/main" id="{FC19E2B4-717A-4211-A508-9D79DBC8603D}"/>
              </a:ext>
            </a:extLst>
          </p:cNvPr>
          <p:cNvSpPr txBox="1">
            <a:spLocks/>
          </p:cNvSpPr>
          <p:nvPr/>
        </p:nvSpPr>
        <p:spPr>
          <a:xfrm>
            <a:off x="12201425" y="7168673"/>
            <a:ext cx="6052829" cy="2494128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 spc="200" baseline="0">
                <a:solidFill>
                  <a:schemeClr val="tx1"/>
                </a:solidFill>
                <a:latin typeface="Raleway Black" panose="020B0A03030101060003" pitchFamily="34" charset="0"/>
                <a:ea typeface="Lato Bold" panose="020F0502020204030203" pitchFamily="34" charset="0"/>
                <a:cs typeface="Lato Bold" panose="020F0502020204030203" pitchFamily="34" charset="0"/>
              </a:defRPr>
            </a:lvl1pPr>
          </a:lstStyle>
          <a:p>
            <a:pPr algn="l"/>
            <a:r>
              <a:rPr lang="en-US" sz="6000" b="1" i="1" spc="1050" dirty="0" smtClean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20000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Finger Lakes RAEN</a:t>
            </a:r>
            <a:endParaRPr lang="en-US" sz="6000" b="1" i="1" spc="1050" dirty="0">
              <a:solidFill>
                <a:schemeClr val="bg1"/>
              </a:solidFill>
              <a:effectLst>
                <a:outerShdw dist="38100" dir="2700000" algn="tl">
                  <a:srgbClr val="000000">
                    <a:alpha val="20000"/>
                  </a:srgbClr>
                </a:outerShdw>
              </a:effectLst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5760" y="342422"/>
            <a:ext cx="1773936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i="1" u="sng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Welcome to the Program Managers’ Meeting</a:t>
            </a:r>
          </a:p>
          <a:p>
            <a:endParaRPr lang="en-US" sz="40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are expecting  25 or more participants today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keep the meeting manageable, everyone will be muted upon entry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Upstate AEPP Team from NYSED will be presenting first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Please be ready with your questions and type them into the Chat, so I can share them with Marisa and Rosemary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appreciate your patience today!  </a:t>
            </a:r>
            <a:endParaRPr lang="en-US" sz="40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46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7" grpId="0"/>
      <p:bldP spid="16" grpId="0" animBg="1"/>
      <p:bldP spid="16" grpId="1" animBg="1"/>
      <p:bldP spid="91" grpId="0"/>
      <p:bldP spid="7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ACC26584-F1BC-4A53-8A9A-8AC0A81838ED}"/>
              </a:ext>
            </a:extLst>
          </p:cNvPr>
          <p:cNvSpPr>
            <a:spLocks/>
          </p:cNvSpPr>
          <p:nvPr/>
        </p:nvSpPr>
        <p:spPr bwMode="auto">
          <a:xfrm>
            <a:off x="15952425" y="6274090"/>
            <a:ext cx="2335576" cy="4017673"/>
          </a:xfrm>
          <a:custGeom>
            <a:avLst/>
            <a:gdLst>
              <a:gd name="T0" fmla="*/ 965 w 965"/>
              <a:gd name="T1" fmla="*/ 0 h 1660"/>
              <a:gd name="T2" fmla="*/ 0 w 965"/>
              <a:gd name="T3" fmla="*/ 1660 h 1660"/>
              <a:gd name="T4" fmla="*/ 965 w 965"/>
              <a:gd name="T5" fmla="*/ 1660 h 1660"/>
              <a:gd name="T6" fmla="*/ 965 w 965"/>
              <a:gd name="T7" fmla="*/ 0 h 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1660">
                <a:moveTo>
                  <a:pt x="965" y="0"/>
                </a:moveTo>
                <a:lnTo>
                  <a:pt x="0" y="1660"/>
                </a:lnTo>
                <a:lnTo>
                  <a:pt x="965" y="1660"/>
                </a:lnTo>
                <a:lnTo>
                  <a:pt x="965" y="0"/>
                </a:lnTo>
                <a:close/>
              </a:path>
            </a:pathLst>
          </a:custGeom>
          <a:solidFill>
            <a:schemeClr val="accent3">
              <a:lumMod val="75000"/>
              <a:alpha val="80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9251A7E-2F72-4916-B90E-DDA114872F26}"/>
              </a:ext>
            </a:extLst>
          </p:cNvPr>
          <p:cNvSpPr>
            <a:spLocks/>
          </p:cNvSpPr>
          <p:nvPr/>
        </p:nvSpPr>
        <p:spPr bwMode="auto">
          <a:xfrm>
            <a:off x="13129145" y="0"/>
            <a:ext cx="5158855" cy="10291763"/>
          </a:xfrm>
          <a:custGeom>
            <a:avLst/>
            <a:gdLst>
              <a:gd name="T0" fmla="*/ 5078 w 5078"/>
              <a:gd name="T1" fmla="*/ 0 h 4322"/>
              <a:gd name="T2" fmla="*/ 2515 w 5078"/>
              <a:gd name="T3" fmla="*/ 0 h 4322"/>
              <a:gd name="T4" fmla="*/ 0 w 5078"/>
              <a:gd name="T5" fmla="*/ 4322 h 4322"/>
              <a:gd name="T6" fmla="*/ 4113 w 5078"/>
              <a:gd name="T7" fmla="*/ 4322 h 4322"/>
              <a:gd name="T8" fmla="*/ 5078 w 5078"/>
              <a:gd name="T9" fmla="*/ 2662 h 4322"/>
              <a:gd name="T10" fmla="*/ 5078 w 5078"/>
              <a:gd name="T11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78" h="4322">
                <a:moveTo>
                  <a:pt x="5078" y="0"/>
                </a:moveTo>
                <a:lnTo>
                  <a:pt x="2515" y="0"/>
                </a:lnTo>
                <a:lnTo>
                  <a:pt x="0" y="4322"/>
                </a:lnTo>
                <a:lnTo>
                  <a:pt x="4113" y="4322"/>
                </a:lnTo>
                <a:lnTo>
                  <a:pt x="5078" y="2662"/>
                </a:lnTo>
                <a:lnTo>
                  <a:pt x="5078" y="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93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25" name="Title 110">
            <a:extLst>
              <a:ext uri="{FF2B5EF4-FFF2-40B4-BE49-F238E27FC236}">
                <a16:creationId xmlns:a16="http://schemas.microsoft.com/office/drawing/2014/main" id="{00A6A3CC-E41A-4E37-A5F0-EBFF325A67B0}"/>
              </a:ext>
            </a:extLst>
          </p:cNvPr>
          <p:cNvSpPr txBox="1">
            <a:spLocks/>
          </p:cNvSpPr>
          <p:nvPr/>
        </p:nvSpPr>
        <p:spPr>
          <a:xfrm>
            <a:off x="591023" y="909378"/>
            <a:ext cx="12327242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8800" b="1" dirty="0" smtClean="0">
                <a:solidFill>
                  <a:srgbClr val="0070C0"/>
                </a:solidFill>
              </a:rPr>
              <a:t>QUESTIONS</a:t>
            </a:r>
            <a:endParaRPr lang="en-US" sz="88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" y="3435531"/>
            <a:ext cx="13248032" cy="462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3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ACC26584-F1BC-4A53-8A9A-8AC0A81838ED}"/>
              </a:ext>
            </a:extLst>
          </p:cNvPr>
          <p:cNvSpPr>
            <a:spLocks/>
          </p:cNvSpPr>
          <p:nvPr/>
        </p:nvSpPr>
        <p:spPr bwMode="auto">
          <a:xfrm>
            <a:off x="15952425" y="6274090"/>
            <a:ext cx="2335576" cy="4017673"/>
          </a:xfrm>
          <a:custGeom>
            <a:avLst/>
            <a:gdLst>
              <a:gd name="T0" fmla="*/ 965 w 965"/>
              <a:gd name="T1" fmla="*/ 0 h 1660"/>
              <a:gd name="T2" fmla="*/ 0 w 965"/>
              <a:gd name="T3" fmla="*/ 1660 h 1660"/>
              <a:gd name="T4" fmla="*/ 965 w 965"/>
              <a:gd name="T5" fmla="*/ 1660 h 1660"/>
              <a:gd name="T6" fmla="*/ 965 w 965"/>
              <a:gd name="T7" fmla="*/ 0 h 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1660">
                <a:moveTo>
                  <a:pt x="965" y="0"/>
                </a:moveTo>
                <a:lnTo>
                  <a:pt x="0" y="1660"/>
                </a:lnTo>
                <a:lnTo>
                  <a:pt x="965" y="1660"/>
                </a:lnTo>
                <a:lnTo>
                  <a:pt x="965" y="0"/>
                </a:lnTo>
                <a:close/>
              </a:path>
            </a:pathLst>
          </a:cu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9251A7E-2F72-4916-B90E-DDA114872F26}"/>
              </a:ext>
            </a:extLst>
          </p:cNvPr>
          <p:cNvSpPr>
            <a:spLocks/>
          </p:cNvSpPr>
          <p:nvPr/>
        </p:nvSpPr>
        <p:spPr bwMode="auto">
          <a:xfrm>
            <a:off x="11756571" y="0"/>
            <a:ext cx="6531429" cy="10291763"/>
          </a:xfrm>
          <a:custGeom>
            <a:avLst/>
            <a:gdLst>
              <a:gd name="T0" fmla="*/ 5078 w 5078"/>
              <a:gd name="T1" fmla="*/ 0 h 4322"/>
              <a:gd name="T2" fmla="*/ 2515 w 5078"/>
              <a:gd name="T3" fmla="*/ 0 h 4322"/>
              <a:gd name="T4" fmla="*/ 0 w 5078"/>
              <a:gd name="T5" fmla="*/ 4322 h 4322"/>
              <a:gd name="T6" fmla="*/ 4113 w 5078"/>
              <a:gd name="T7" fmla="*/ 4322 h 4322"/>
              <a:gd name="T8" fmla="*/ 5078 w 5078"/>
              <a:gd name="T9" fmla="*/ 2662 h 4322"/>
              <a:gd name="T10" fmla="*/ 5078 w 5078"/>
              <a:gd name="T11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78" h="4322">
                <a:moveTo>
                  <a:pt x="5078" y="0"/>
                </a:moveTo>
                <a:lnTo>
                  <a:pt x="2515" y="0"/>
                </a:lnTo>
                <a:lnTo>
                  <a:pt x="0" y="4322"/>
                </a:lnTo>
                <a:lnTo>
                  <a:pt x="4113" y="4322"/>
                </a:lnTo>
                <a:lnTo>
                  <a:pt x="5078" y="2662"/>
                </a:lnTo>
                <a:lnTo>
                  <a:pt x="5078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25" name="Title 110">
            <a:extLst>
              <a:ext uri="{FF2B5EF4-FFF2-40B4-BE49-F238E27FC236}">
                <a16:creationId xmlns:a16="http://schemas.microsoft.com/office/drawing/2014/main" id="{00A6A3CC-E41A-4E37-A5F0-EBFF325A67B0}"/>
              </a:ext>
            </a:extLst>
          </p:cNvPr>
          <p:cNvSpPr txBox="1">
            <a:spLocks/>
          </p:cNvSpPr>
          <p:nvPr/>
        </p:nvSpPr>
        <p:spPr>
          <a:xfrm>
            <a:off x="358588" y="376518"/>
            <a:ext cx="13139048" cy="130884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6000" b="1" dirty="0" smtClean="0">
                <a:solidFill>
                  <a:srgbClr val="7030A0"/>
                </a:solidFill>
                <a:latin typeface="Arial" panose="020B0604020202020204" pitchFamily="34" charset="0"/>
              </a:rPr>
              <a:t> </a:t>
            </a:r>
            <a:endParaRPr lang="en-US" sz="6000" dirty="0">
              <a:solidFill>
                <a:srgbClr val="7030A0"/>
              </a:solidFill>
              <a:latin typeface="Arial" panose="020B0604020202020204" pitchFamily="34" charset="0"/>
            </a:endParaRPr>
          </a:p>
          <a:p>
            <a:r>
              <a:rPr lang="en-US" sz="6000" b="1" dirty="0">
                <a:solidFill>
                  <a:schemeClr val="accent6">
                    <a:lumMod val="75000"/>
                  </a:schemeClr>
                </a:solidFill>
              </a:rPr>
              <a:t> </a:t>
            </a:r>
            <a:endParaRPr lang="en-US" sz="60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6192" y="877824"/>
            <a:ext cx="14580108" cy="1399211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7030A0"/>
                </a:solidFill>
                <a:latin typeface="Arial" panose="020B0604020202020204" pitchFamily="34" charset="0"/>
              </a:rPr>
              <a:t>Finger Lakes </a:t>
            </a:r>
            <a:r>
              <a:rPr lang="en-US" sz="6000" b="1" dirty="0">
                <a:solidFill>
                  <a:srgbClr val="7030A0"/>
                </a:solidFill>
                <a:latin typeface="Arial" panose="020B0604020202020204" pitchFamily="34" charset="0"/>
              </a:rPr>
              <a:t>RAEN </a:t>
            </a:r>
            <a:r>
              <a:rPr lang="en-US" sz="6000" b="1" smtClean="0">
                <a:solidFill>
                  <a:srgbClr val="7030A0"/>
                </a:solidFill>
                <a:latin typeface="Arial" panose="020B0604020202020204" pitchFamily="34" charset="0"/>
              </a:rPr>
              <a:t/>
            </a:r>
            <a:br>
              <a:rPr lang="en-US" sz="6000" b="1" smtClean="0">
                <a:solidFill>
                  <a:srgbClr val="7030A0"/>
                </a:solidFill>
                <a:latin typeface="Arial" panose="020B0604020202020204" pitchFamily="34" charset="0"/>
              </a:rPr>
            </a:br>
            <a:r>
              <a:rPr lang="en-US" sz="4900" b="1" smtClean="0">
                <a:solidFill>
                  <a:srgbClr val="7030A0"/>
                </a:solidFill>
                <a:latin typeface="Arial" panose="020B0604020202020204" pitchFamily="34" charset="0"/>
              </a:rPr>
              <a:t>Agenda </a:t>
            </a:r>
            <a:r>
              <a:rPr lang="en-US" sz="4900" b="1" dirty="0">
                <a:solidFill>
                  <a:srgbClr val="7030A0"/>
                </a:solidFill>
                <a:latin typeface="Arial" panose="020B0604020202020204" pitchFamily="34" charset="0"/>
              </a:rPr>
              <a:t>Items </a:t>
            </a:r>
            <a:br>
              <a:rPr lang="en-US" sz="4900" b="1" dirty="0">
                <a:solidFill>
                  <a:srgbClr val="7030A0"/>
                </a:solidFill>
                <a:latin typeface="Arial" panose="020B0604020202020204" pitchFamily="34" charset="0"/>
              </a:rPr>
            </a:br>
            <a:endParaRPr lang="en-US" sz="4900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36193" y="2778341"/>
            <a:ext cx="14580110" cy="6685699"/>
          </a:xfrm>
        </p:spPr>
        <p:txBody>
          <a:bodyPr>
            <a:normAutofit fontScale="92500" lnSpcReduction="10000"/>
          </a:bodyPr>
          <a:lstStyle/>
          <a:p>
            <a:pPr marL="571500" lvl="0" indent="-5715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4800" b="1" dirty="0" smtClean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Introductions</a:t>
            </a:r>
            <a:endParaRPr lang="en-US" sz="4800" b="1" dirty="0">
              <a:solidFill>
                <a:srgbClr val="739730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0" indent="-5715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sz="1800" b="1" dirty="0">
              <a:solidFill>
                <a:srgbClr val="739730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0" indent="-5715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4800" b="1" dirty="0" smtClean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Reopening: Remote </a:t>
            </a:r>
            <a:r>
              <a:rPr lang="en-US" sz="4800" b="1" dirty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In-Person </a:t>
            </a:r>
          </a:p>
          <a:p>
            <a:pPr marL="1485900" lvl="2" indent="-5715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739730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0" indent="-5715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Stop Gate Training – </a:t>
            </a:r>
            <a:r>
              <a:rPr lang="en-US" sz="4800" b="1" dirty="0" smtClean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 </a:t>
            </a:r>
            <a:r>
              <a:rPr lang="en-US" sz="4800" b="1" dirty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RAEN </a:t>
            </a:r>
          </a:p>
          <a:p>
            <a:pPr marL="571500" lvl="0" indent="-5715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739730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0" indent="-5715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Manager Meetings for March &amp;</a:t>
            </a:r>
            <a:r>
              <a:rPr lang="en-US" sz="4800" b="1" dirty="0" smtClean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sz="2400" b="1" dirty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71500" lvl="0" indent="-5715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Fast Track Math GRASP </a:t>
            </a:r>
            <a:r>
              <a:rPr lang="en-US" sz="4800" b="1" dirty="0" smtClean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Packets</a:t>
            </a:r>
          </a:p>
          <a:p>
            <a:pPr marL="571500" lvl="0" indent="-5715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sz="4800" b="1" dirty="0" smtClean="0">
              <a:solidFill>
                <a:srgbClr val="739730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0" indent="-5715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4800" b="1" dirty="0" smtClean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 RAEN Website</a:t>
            </a:r>
            <a:endParaRPr lang="en-US" sz="4800" b="1" dirty="0">
              <a:solidFill>
                <a:srgbClr val="739730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0" indent="-5715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739730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0" indent="-5715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rgbClr val="73973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Approaching due dates</a:t>
            </a:r>
          </a:p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531" y="483377"/>
            <a:ext cx="3771927" cy="304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3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E9251A7E-2F72-4916-B90E-DDA114872F26}"/>
              </a:ext>
            </a:extLst>
          </p:cNvPr>
          <p:cNvSpPr>
            <a:spLocks/>
          </p:cNvSpPr>
          <p:nvPr/>
        </p:nvSpPr>
        <p:spPr bwMode="auto">
          <a:xfrm>
            <a:off x="11756572" y="1"/>
            <a:ext cx="6531429" cy="10291763"/>
          </a:xfrm>
          <a:custGeom>
            <a:avLst/>
            <a:gdLst>
              <a:gd name="T0" fmla="*/ 5078 w 5078"/>
              <a:gd name="T1" fmla="*/ 0 h 4322"/>
              <a:gd name="T2" fmla="*/ 2515 w 5078"/>
              <a:gd name="T3" fmla="*/ 0 h 4322"/>
              <a:gd name="T4" fmla="*/ 0 w 5078"/>
              <a:gd name="T5" fmla="*/ 4322 h 4322"/>
              <a:gd name="T6" fmla="*/ 4113 w 5078"/>
              <a:gd name="T7" fmla="*/ 4322 h 4322"/>
              <a:gd name="T8" fmla="*/ 5078 w 5078"/>
              <a:gd name="T9" fmla="*/ 2662 h 4322"/>
              <a:gd name="T10" fmla="*/ 5078 w 5078"/>
              <a:gd name="T11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78" h="4322">
                <a:moveTo>
                  <a:pt x="5078" y="0"/>
                </a:moveTo>
                <a:lnTo>
                  <a:pt x="2515" y="0"/>
                </a:lnTo>
                <a:lnTo>
                  <a:pt x="0" y="4322"/>
                </a:lnTo>
                <a:lnTo>
                  <a:pt x="4113" y="4322"/>
                </a:lnTo>
                <a:lnTo>
                  <a:pt x="5078" y="2662"/>
                </a:lnTo>
                <a:lnTo>
                  <a:pt x="5078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25" name="Title 110">
            <a:extLst>
              <a:ext uri="{FF2B5EF4-FFF2-40B4-BE49-F238E27FC236}">
                <a16:creationId xmlns:a16="http://schemas.microsoft.com/office/drawing/2014/main" id="{00A6A3CC-E41A-4E37-A5F0-EBFF325A67B0}"/>
              </a:ext>
            </a:extLst>
          </p:cNvPr>
          <p:cNvSpPr txBox="1">
            <a:spLocks/>
          </p:cNvSpPr>
          <p:nvPr/>
        </p:nvSpPr>
        <p:spPr>
          <a:xfrm>
            <a:off x="976157" y="730760"/>
            <a:ext cx="12327242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6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Introductions</a:t>
            </a:r>
          </a:p>
          <a:p>
            <a:r>
              <a:rPr lang="en-US" sz="8800" b="1" dirty="0">
                <a:solidFill>
                  <a:srgbClr val="0070C0"/>
                </a:solidFill>
              </a:rPr>
              <a:t> </a:t>
            </a:r>
            <a:endParaRPr lang="en-US" sz="88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7430" y="2868468"/>
            <a:ext cx="1320469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</a:rPr>
              <a:t>New to FL RAEN</a:t>
            </a:r>
          </a:p>
          <a:p>
            <a:pPr lvl="0"/>
            <a:endParaRPr lang="en-US" sz="48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Sara </a:t>
            </a:r>
            <a:r>
              <a:rPr lang="en-US" sz="4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Wyre</a:t>
            </a:r>
            <a:r>
              <a:rPr lang="en-US" sz="4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3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Assistant Executive Director, GLOW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Steve Warner </a:t>
            </a: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 Manager, GLOW area of </a:t>
            </a:r>
          </a:p>
          <a:p>
            <a:pPr lvl="0"/>
            <a:r>
              <a:rPr lang="en-US" sz="3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Literacy West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Rebecca Horowitz </a:t>
            </a:r>
            <a:r>
              <a:rPr lang="en-US" sz="4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3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Literacy Coordinator, Monroe 2 Orleans BOCES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Joshua Staph </a:t>
            </a:r>
            <a:r>
              <a:rPr lang="en-US" sz="4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sz="3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Director, Literacy Volunteers Rochester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endParaRPr lang="en-US" sz="4800" b="1" dirty="0">
              <a:solidFill>
                <a:srgbClr val="0070C0"/>
              </a:solidFill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ACC26584-F1BC-4A53-8A9A-8AC0A81838ED}"/>
              </a:ext>
            </a:extLst>
          </p:cNvPr>
          <p:cNvSpPr>
            <a:spLocks/>
          </p:cNvSpPr>
          <p:nvPr/>
        </p:nvSpPr>
        <p:spPr bwMode="auto">
          <a:xfrm>
            <a:off x="14839406" y="4990012"/>
            <a:ext cx="3448595" cy="5301752"/>
          </a:xfrm>
          <a:custGeom>
            <a:avLst/>
            <a:gdLst>
              <a:gd name="T0" fmla="*/ 965 w 965"/>
              <a:gd name="T1" fmla="*/ 0 h 1660"/>
              <a:gd name="T2" fmla="*/ 0 w 965"/>
              <a:gd name="T3" fmla="*/ 1660 h 1660"/>
              <a:gd name="T4" fmla="*/ 965 w 965"/>
              <a:gd name="T5" fmla="*/ 1660 h 1660"/>
              <a:gd name="T6" fmla="*/ 965 w 965"/>
              <a:gd name="T7" fmla="*/ 0 h 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1660">
                <a:moveTo>
                  <a:pt x="965" y="0"/>
                </a:moveTo>
                <a:lnTo>
                  <a:pt x="0" y="1660"/>
                </a:lnTo>
                <a:lnTo>
                  <a:pt x="965" y="1660"/>
                </a:lnTo>
                <a:lnTo>
                  <a:pt x="965" y="0"/>
                </a:lnTo>
                <a:close/>
              </a:path>
            </a:pathLst>
          </a:custGeom>
          <a:solidFill>
            <a:srgbClr val="0070C0">
              <a:alpha val="80000"/>
            </a:srgb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246571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picture containing outdoor, building, tower, tall&#10;&#10;Description automatically generated">
            <a:extLst>
              <a:ext uri="{FF2B5EF4-FFF2-40B4-BE49-F238E27FC236}">
                <a16:creationId xmlns:a16="http://schemas.microsoft.com/office/drawing/2014/main" id="{9B010E5D-0B5C-4247-9503-2D3F34DC5C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4" b="7444"/>
          <a:stretch>
            <a:fillRect/>
          </a:stretch>
        </p:blipFill>
        <p:spPr>
          <a:xfrm>
            <a:off x="12200709" y="-33341"/>
            <a:ext cx="6087291" cy="10291763"/>
          </a:xfrm>
          <a:solidFill>
            <a:schemeClr val="accent6">
              <a:lumMod val="75000"/>
            </a:schemeClr>
          </a:solidFill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ACC26584-F1BC-4A53-8A9A-8AC0A81838ED}"/>
              </a:ext>
            </a:extLst>
          </p:cNvPr>
          <p:cNvSpPr>
            <a:spLocks/>
          </p:cNvSpPr>
          <p:nvPr/>
        </p:nvSpPr>
        <p:spPr bwMode="auto">
          <a:xfrm>
            <a:off x="15990093" y="6338888"/>
            <a:ext cx="2297907" cy="3952875"/>
          </a:xfrm>
          <a:custGeom>
            <a:avLst/>
            <a:gdLst>
              <a:gd name="T0" fmla="*/ 965 w 965"/>
              <a:gd name="T1" fmla="*/ 0 h 1660"/>
              <a:gd name="T2" fmla="*/ 0 w 965"/>
              <a:gd name="T3" fmla="*/ 1660 h 1660"/>
              <a:gd name="T4" fmla="*/ 965 w 965"/>
              <a:gd name="T5" fmla="*/ 1660 h 1660"/>
              <a:gd name="T6" fmla="*/ 965 w 965"/>
              <a:gd name="T7" fmla="*/ 0 h 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1660">
                <a:moveTo>
                  <a:pt x="965" y="0"/>
                </a:moveTo>
                <a:lnTo>
                  <a:pt x="0" y="1660"/>
                </a:lnTo>
                <a:lnTo>
                  <a:pt x="965" y="1660"/>
                </a:lnTo>
                <a:lnTo>
                  <a:pt x="96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 dirty="0"/>
          </a:p>
        </p:txBody>
      </p:sp>
      <p:sp>
        <p:nvSpPr>
          <p:cNvPr id="12" name="Title 110">
            <a:extLst>
              <a:ext uri="{FF2B5EF4-FFF2-40B4-BE49-F238E27FC236}">
                <a16:creationId xmlns:a16="http://schemas.microsoft.com/office/drawing/2014/main" id="{F93D944D-1A30-45F2-A41F-F43C9EC3C17D}"/>
              </a:ext>
            </a:extLst>
          </p:cNvPr>
          <p:cNvSpPr txBox="1">
            <a:spLocks/>
          </p:cNvSpPr>
          <p:nvPr/>
        </p:nvSpPr>
        <p:spPr>
          <a:xfrm>
            <a:off x="1118305" y="814650"/>
            <a:ext cx="11082402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66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Remote to In-Person</a:t>
            </a:r>
            <a:endParaRPr lang="en-US" sz="6600" b="1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r>
              <a:rPr lang="en-US" sz="7200" b="1" dirty="0">
                <a:solidFill>
                  <a:srgbClr val="0070C0"/>
                </a:solidFill>
              </a:rPr>
              <a:t> </a:t>
            </a:r>
            <a:endParaRPr lang="en-US" sz="7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674DCC-7463-44B2-BFA8-18EA26CA15A3}"/>
              </a:ext>
            </a:extLst>
          </p:cNvPr>
          <p:cNvSpPr txBox="1"/>
          <p:nvPr/>
        </p:nvSpPr>
        <p:spPr>
          <a:xfrm>
            <a:off x="326570" y="2170467"/>
            <a:ext cx="11469189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000" dirty="0" smtClean="0">
              <a:solidFill>
                <a:srgbClr val="0070C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rgbClr val="0070C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Majority 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of EPE programs have brought portions of their programming back in person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rgbClr val="0070C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No 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student is compelled to rejoin in-person </a:t>
            </a:r>
            <a:r>
              <a:rPr lang="en-US" sz="4000" dirty="0" smtClean="0">
                <a:solidFill>
                  <a:srgbClr val="0070C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programming</a:t>
            </a:r>
            <a:endParaRPr lang="en-US" sz="4000" dirty="0">
              <a:solidFill>
                <a:srgbClr val="0070C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rgbClr val="0070C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Prioritize pre 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and post-testing.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If </a:t>
            </a:r>
            <a:r>
              <a:rPr lang="en-US" sz="4000" dirty="0" smtClean="0">
                <a:solidFill>
                  <a:srgbClr val="0070C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Reopening 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Plan for assessments </a:t>
            </a:r>
            <a:r>
              <a:rPr lang="en-US" sz="4000" dirty="0" smtClean="0">
                <a:solidFill>
                  <a:srgbClr val="0070C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changes, update Reopening Plan on the Accountability Website.</a:t>
            </a:r>
          </a:p>
          <a:p>
            <a:pPr lvl="1"/>
            <a:endParaRPr lang="en-US" sz="4400" b="1" dirty="0">
              <a:solidFill>
                <a:srgbClr val="0070C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5D87A6-8B37-47DE-A9E9-CE8AC3020644}"/>
              </a:ext>
            </a:extLst>
          </p:cNvPr>
          <p:cNvSpPr/>
          <p:nvPr/>
        </p:nvSpPr>
        <p:spPr>
          <a:xfrm>
            <a:off x="11134233" y="-28578"/>
            <a:ext cx="4110120" cy="10287000"/>
          </a:xfrm>
          <a:custGeom>
            <a:avLst/>
            <a:gdLst>
              <a:gd name="connsiteX0" fmla="*/ 0 w 3759200"/>
              <a:gd name="connsiteY0" fmla="*/ 0 h 10287000"/>
              <a:gd name="connsiteX1" fmla="*/ 3759200 w 3759200"/>
              <a:gd name="connsiteY1" fmla="*/ 0 h 10287000"/>
              <a:gd name="connsiteX2" fmla="*/ 3759200 w 3759200"/>
              <a:gd name="connsiteY2" fmla="*/ 10287000 h 10287000"/>
              <a:gd name="connsiteX3" fmla="*/ 0 w 3759200"/>
              <a:gd name="connsiteY3" fmla="*/ 10287000 h 10287000"/>
              <a:gd name="connsiteX4" fmla="*/ 0 w 3759200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7592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7592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5560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347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6068291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6068291 w 8327351"/>
              <a:gd name="connsiteY4" fmla="*/ 0 h 10287000"/>
              <a:gd name="connsiteX0" fmla="*/ 6022983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6022983 w 8327351"/>
              <a:gd name="connsiteY4" fmla="*/ 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7351" h="10287000">
                <a:moveTo>
                  <a:pt x="6022983" y="0"/>
                </a:moveTo>
                <a:lnTo>
                  <a:pt x="8327351" y="1347"/>
                </a:lnTo>
                <a:cubicBezTo>
                  <a:pt x="7392106" y="4636784"/>
                  <a:pt x="5766884" y="7953890"/>
                  <a:pt x="3691466" y="10287000"/>
                </a:cubicBezTo>
                <a:lnTo>
                  <a:pt x="0" y="10287000"/>
                </a:lnTo>
                <a:lnTo>
                  <a:pt x="6022983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32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ACC26584-F1BC-4A53-8A9A-8AC0A81838ED}"/>
              </a:ext>
            </a:extLst>
          </p:cNvPr>
          <p:cNvSpPr>
            <a:spLocks/>
          </p:cNvSpPr>
          <p:nvPr/>
        </p:nvSpPr>
        <p:spPr bwMode="auto">
          <a:xfrm>
            <a:off x="15952425" y="6274090"/>
            <a:ext cx="2335576" cy="4017673"/>
          </a:xfrm>
          <a:custGeom>
            <a:avLst/>
            <a:gdLst>
              <a:gd name="T0" fmla="*/ 965 w 965"/>
              <a:gd name="T1" fmla="*/ 0 h 1660"/>
              <a:gd name="T2" fmla="*/ 0 w 965"/>
              <a:gd name="T3" fmla="*/ 1660 h 1660"/>
              <a:gd name="T4" fmla="*/ 965 w 965"/>
              <a:gd name="T5" fmla="*/ 1660 h 1660"/>
              <a:gd name="T6" fmla="*/ 965 w 965"/>
              <a:gd name="T7" fmla="*/ 0 h 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1660">
                <a:moveTo>
                  <a:pt x="965" y="0"/>
                </a:moveTo>
                <a:lnTo>
                  <a:pt x="0" y="1660"/>
                </a:lnTo>
                <a:lnTo>
                  <a:pt x="965" y="1660"/>
                </a:lnTo>
                <a:lnTo>
                  <a:pt x="965" y="0"/>
                </a:lnTo>
                <a:close/>
              </a:path>
            </a:pathLst>
          </a:cu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9251A7E-2F72-4916-B90E-DDA114872F26}"/>
              </a:ext>
            </a:extLst>
          </p:cNvPr>
          <p:cNvSpPr>
            <a:spLocks/>
          </p:cNvSpPr>
          <p:nvPr/>
        </p:nvSpPr>
        <p:spPr bwMode="auto">
          <a:xfrm>
            <a:off x="11756571" y="0"/>
            <a:ext cx="6531429" cy="10291763"/>
          </a:xfrm>
          <a:custGeom>
            <a:avLst/>
            <a:gdLst>
              <a:gd name="T0" fmla="*/ 5078 w 5078"/>
              <a:gd name="T1" fmla="*/ 0 h 4322"/>
              <a:gd name="T2" fmla="*/ 2515 w 5078"/>
              <a:gd name="T3" fmla="*/ 0 h 4322"/>
              <a:gd name="T4" fmla="*/ 0 w 5078"/>
              <a:gd name="T5" fmla="*/ 4322 h 4322"/>
              <a:gd name="T6" fmla="*/ 4113 w 5078"/>
              <a:gd name="T7" fmla="*/ 4322 h 4322"/>
              <a:gd name="T8" fmla="*/ 5078 w 5078"/>
              <a:gd name="T9" fmla="*/ 2662 h 4322"/>
              <a:gd name="T10" fmla="*/ 5078 w 5078"/>
              <a:gd name="T11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78" h="4322">
                <a:moveTo>
                  <a:pt x="5078" y="0"/>
                </a:moveTo>
                <a:lnTo>
                  <a:pt x="2515" y="0"/>
                </a:lnTo>
                <a:lnTo>
                  <a:pt x="0" y="4322"/>
                </a:lnTo>
                <a:lnTo>
                  <a:pt x="4113" y="4322"/>
                </a:lnTo>
                <a:lnTo>
                  <a:pt x="5078" y="2662"/>
                </a:lnTo>
                <a:lnTo>
                  <a:pt x="5078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25" name="Title 110">
            <a:extLst>
              <a:ext uri="{FF2B5EF4-FFF2-40B4-BE49-F238E27FC236}">
                <a16:creationId xmlns:a16="http://schemas.microsoft.com/office/drawing/2014/main" id="{00A6A3CC-E41A-4E37-A5F0-EBFF325A67B0}"/>
              </a:ext>
            </a:extLst>
          </p:cNvPr>
          <p:cNvSpPr txBox="1">
            <a:spLocks/>
          </p:cNvSpPr>
          <p:nvPr/>
        </p:nvSpPr>
        <p:spPr>
          <a:xfrm>
            <a:off x="285826" y="492369"/>
            <a:ext cx="13551445" cy="107236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endParaRPr lang="en-US" sz="7200" b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algn="l"/>
            <a:r>
              <a:rPr lang="en-US" sz="7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Stop Gate Training</a:t>
            </a:r>
            <a:endParaRPr lang="en-US" sz="7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algn="l"/>
            <a:r>
              <a:rPr lang="en-US" sz="7200" b="1" dirty="0">
                <a:solidFill>
                  <a:schemeClr val="accent6">
                    <a:lumMod val="75000"/>
                  </a:schemeClr>
                </a:solidFill>
              </a:rPr>
              <a:t> </a:t>
            </a:r>
            <a:endParaRPr lang="en-US" sz="7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826" y="1901390"/>
            <a:ext cx="1359317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endParaRPr lang="en-US" sz="4400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WIOA/ALE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EPE, and Case Management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run the training whenever you have someone who needs it!</a:t>
            </a:r>
            <a:endParaRPr lang="en-US" sz="44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endParaRPr lang="en-US" sz="2800" b="1" dirty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endParaRPr lang="en-US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itle 110">
            <a:extLst>
              <a:ext uri="{FF2B5EF4-FFF2-40B4-BE49-F238E27FC236}">
                <a16:creationId xmlns:a16="http://schemas.microsoft.com/office/drawing/2014/main" id="{00A6A3CC-E41A-4E37-A5F0-EBFF325A67B0}"/>
              </a:ext>
            </a:extLst>
          </p:cNvPr>
          <p:cNvSpPr txBox="1">
            <a:spLocks/>
          </p:cNvSpPr>
          <p:nvPr/>
        </p:nvSpPr>
        <p:spPr>
          <a:xfrm>
            <a:off x="176969" y="5280946"/>
            <a:ext cx="13551445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endParaRPr lang="en-US" sz="6000" b="1" dirty="0" smtClean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54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FL RAEN Program Managers’ Meetings</a:t>
            </a:r>
            <a:endParaRPr lang="en-US" sz="5400" b="1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571500" lvl="0" indent="-571500" algn="l">
              <a:buFont typeface="Arial" panose="020B0604020202020204" pitchFamily="34" charset="0"/>
              <a:buChar char="•"/>
            </a:pPr>
            <a:endParaRPr lang="en-US" sz="1800" b="1" dirty="0">
              <a:solidFill>
                <a:srgbClr val="0070C0"/>
              </a:solidFill>
            </a:endParaRPr>
          </a:p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en-US" sz="4800" dirty="0" smtClean="0">
                <a:solidFill>
                  <a:srgbClr val="0070C0"/>
                </a:solidFill>
                <a:latin typeface="Arial" panose="020B0604020202020204" pitchFamily="34" charset="0"/>
              </a:rPr>
              <a:t>March </a:t>
            </a: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</a:rPr>
              <a:t>26, 2021   </a:t>
            </a:r>
          </a:p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</a:rPr>
              <a:t>April 23, </a:t>
            </a:r>
            <a:r>
              <a:rPr lang="en-US" sz="4800" dirty="0" smtClean="0">
                <a:solidFill>
                  <a:srgbClr val="0070C0"/>
                </a:solidFill>
                <a:latin typeface="Arial" panose="020B0604020202020204" pitchFamily="34" charset="0"/>
              </a:rPr>
              <a:t>2021</a:t>
            </a:r>
          </a:p>
          <a:p>
            <a:pPr lvl="0" algn="l"/>
            <a:endParaRPr lang="en-US" sz="48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lvl="0"/>
            <a:r>
              <a:rPr lang="en-US" sz="4800" dirty="0" smtClean="0">
                <a:solidFill>
                  <a:srgbClr val="0070C0"/>
                </a:solidFill>
                <a:latin typeface="Arial" panose="020B0604020202020204" pitchFamily="34" charset="0"/>
              </a:rPr>
              <a:t>Times TBA   </a:t>
            </a:r>
            <a:endParaRPr lang="en-US" sz="48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algn="l"/>
            <a:endParaRPr lang="en-US" sz="7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82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picture containing outdoor, building, tower, tall&#10;&#10;Description automatically generated">
            <a:extLst>
              <a:ext uri="{FF2B5EF4-FFF2-40B4-BE49-F238E27FC236}">
                <a16:creationId xmlns:a16="http://schemas.microsoft.com/office/drawing/2014/main" id="{9B010E5D-0B5C-4247-9503-2D3F34DC5C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4" b="7444"/>
          <a:stretch>
            <a:fillRect/>
          </a:stretch>
        </p:blipFill>
        <p:spPr>
          <a:xfrm>
            <a:off x="12200709" y="-33341"/>
            <a:ext cx="6087291" cy="10291763"/>
          </a:xfrm>
          <a:solidFill>
            <a:schemeClr val="accent6">
              <a:lumMod val="75000"/>
            </a:schemeClr>
          </a:solidFill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ACC26584-F1BC-4A53-8A9A-8AC0A81838ED}"/>
              </a:ext>
            </a:extLst>
          </p:cNvPr>
          <p:cNvSpPr>
            <a:spLocks/>
          </p:cNvSpPr>
          <p:nvPr/>
        </p:nvSpPr>
        <p:spPr bwMode="auto">
          <a:xfrm>
            <a:off x="15990093" y="6338888"/>
            <a:ext cx="2297907" cy="3952875"/>
          </a:xfrm>
          <a:custGeom>
            <a:avLst/>
            <a:gdLst>
              <a:gd name="T0" fmla="*/ 965 w 965"/>
              <a:gd name="T1" fmla="*/ 0 h 1660"/>
              <a:gd name="T2" fmla="*/ 0 w 965"/>
              <a:gd name="T3" fmla="*/ 1660 h 1660"/>
              <a:gd name="T4" fmla="*/ 965 w 965"/>
              <a:gd name="T5" fmla="*/ 1660 h 1660"/>
              <a:gd name="T6" fmla="*/ 965 w 965"/>
              <a:gd name="T7" fmla="*/ 0 h 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1660">
                <a:moveTo>
                  <a:pt x="965" y="0"/>
                </a:moveTo>
                <a:lnTo>
                  <a:pt x="0" y="1660"/>
                </a:lnTo>
                <a:lnTo>
                  <a:pt x="965" y="1660"/>
                </a:lnTo>
                <a:lnTo>
                  <a:pt x="96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 dirty="0"/>
          </a:p>
        </p:txBody>
      </p:sp>
      <p:sp>
        <p:nvSpPr>
          <p:cNvPr id="12" name="Title 110">
            <a:extLst>
              <a:ext uri="{FF2B5EF4-FFF2-40B4-BE49-F238E27FC236}">
                <a16:creationId xmlns:a16="http://schemas.microsoft.com/office/drawing/2014/main" id="{F93D944D-1A30-45F2-A41F-F43C9EC3C17D}"/>
              </a:ext>
            </a:extLst>
          </p:cNvPr>
          <p:cNvSpPr txBox="1">
            <a:spLocks/>
          </p:cNvSpPr>
          <p:nvPr/>
        </p:nvSpPr>
        <p:spPr>
          <a:xfrm>
            <a:off x="585069" y="383576"/>
            <a:ext cx="11082402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Fast Track Math </a:t>
            </a:r>
            <a:endParaRPr lang="en-US" sz="6600" b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lvl="0"/>
            <a:r>
              <a:rPr lang="en-US" sz="6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GRASP </a:t>
            </a: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Packets </a:t>
            </a:r>
          </a:p>
          <a:p>
            <a:r>
              <a:rPr lang="en-US" sz="7200" b="1" dirty="0">
                <a:solidFill>
                  <a:schemeClr val="accent1">
                    <a:lumMod val="50000"/>
                  </a:schemeClr>
                </a:solidFill>
              </a:rPr>
              <a:t> </a:t>
            </a:r>
            <a:endParaRPr lang="en-US" sz="7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5D87A6-8B37-47DE-A9E9-CE8AC3020644}"/>
              </a:ext>
            </a:extLst>
          </p:cNvPr>
          <p:cNvSpPr/>
          <p:nvPr/>
        </p:nvSpPr>
        <p:spPr>
          <a:xfrm>
            <a:off x="11134233" y="-28578"/>
            <a:ext cx="4110120" cy="10287000"/>
          </a:xfrm>
          <a:custGeom>
            <a:avLst/>
            <a:gdLst>
              <a:gd name="connsiteX0" fmla="*/ 0 w 3759200"/>
              <a:gd name="connsiteY0" fmla="*/ 0 h 10287000"/>
              <a:gd name="connsiteX1" fmla="*/ 3759200 w 3759200"/>
              <a:gd name="connsiteY1" fmla="*/ 0 h 10287000"/>
              <a:gd name="connsiteX2" fmla="*/ 3759200 w 3759200"/>
              <a:gd name="connsiteY2" fmla="*/ 10287000 h 10287000"/>
              <a:gd name="connsiteX3" fmla="*/ 0 w 3759200"/>
              <a:gd name="connsiteY3" fmla="*/ 10287000 h 10287000"/>
              <a:gd name="connsiteX4" fmla="*/ 0 w 3759200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7592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7592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5560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347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6068291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6068291 w 8327351"/>
              <a:gd name="connsiteY4" fmla="*/ 0 h 10287000"/>
              <a:gd name="connsiteX0" fmla="*/ 6022983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6022983 w 8327351"/>
              <a:gd name="connsiteY4" fmla="*/ 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7351" h="10287000">
                <a:moveTo>
                  <a:pt x="6022983" y="0"/>
                </a:moveTo>
                <a:lnTo>
                  <a:pt x="8327351" y="1347"/>
                </a:lnTo>
                <a:cubicBezTo>
                  <a:pt x="7392106" y="4636784"/>
                  <a:pt x="5766884" y="7953890"/>
                  <a:pt x="3691466" y="10287000"/>
                </a:cubicBezTo>
                <a:lnTo>
                  <a:pt x="0" y="10287000"/>
                </a:lnTo>
                <a:lnTo>
                  <a:pt x="6022983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7743" y="3298371"/>
            <a:ext cx="10524691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Reminders:</a:t>
            </a:r>
          </a:p>
          <a:p>
            <a:endParaRPr lang="en-US" sz="4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Packets were first issued in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 2018/19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16 packets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Maximum 2 packets per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month, per student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program has exhausted the 16 packets, they must use alternate materials to support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student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06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picture containing outdoor, building, tower, tall&#10;&#10;Description automatically generated">
            <a:extLst>
              <a:ext uri="{FF2B5EF4-FFF2-40B4-BE49-F238E27FC236}">
                <a16:creationId xmlns:a16="http://schemas.microsoft.com/office/drawing/2014/main" id="{9B010E5D-0B5C-4247-9503-2D3F34DC5C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4" b="7444"/>
          <a:stretch>
            <a:fillRect/>
          </a:stretch>
        </p:blipFill>
        <p:spPr>
          <a:xfrm>
            <a:off x="12200709" y="-33341"/>
            <a:ext cx="6087291" cy="10291763"/>
          </a:xfrm>
          <a:solidFill>
            <a:schemeClr val="accent6">
              <a:lumMod val="75000"/>
            </a:schemeClr>
          </a:solidFill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ACC26584-F1BC-4A53-8A9A-8AC0A81838ED}"/>
              </a:ext>
            </a:extLst>
          </p:cNvPr>
          <p:cNvSpPr>
            <a:spLocks/>
          </p:cNvSpPr>
          <p:nvPr/>
        </p:nvSpPr>
        <p:spPr bwMode="auto">
          <a:xfrm>
            <a:off x="15990093" y="6338888"/>
            <a:ext cx="2297907" cy="3952875"/>
          </a:xfrm>
          <a:custGeom>
            <a:avLst/>
            <a:gdLst>
              <a:gd name="T0" fmla="*/ 965 w 965"/>
              <a:gd name="T1" fmla="*/ 0 h 1660"/>
              <a:gd name="T2" fmla="*/ 0 w 965"/>
              <a:gd name="T3" fmla="*/ 1660 h 1660"/>
              <a:gd name="T4" fmla="*/ 965 w 965"/>
              <a:gd name="T5" fmla="*/ 1660 h 1660"/>
              <a:gd name="T6" fmla="*/ 965 w 965"/>
              <a:gd name="T7" fmla="*/ 0 h 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1660">
                <a:moveTo>
                  <a:pt x="965" y="0"/>
                </a:moveTo>
                <a:lnTo>
                  <a:pt x="0" y="1660"/>
                </a:lnTo>
                <a:lnTo>
                  <a:pt x="965" y="1660"/>
                </a:lnTo>
                <a:lnTo>
                  <a:pt x="96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 dirty="0"/>
          </a:p>
        </p:txBody>
      </p:sp>
      <p:sp>
        <p:nvSpPr>
          <p:cNvPr id="12" name="Title 110">
            <a:extLst>
              <a:ext uri="{FF2B5EF4-FFF2-40B4-BE49-F238E27FC236}">
                <a16:creationId xmlns:a16="http://schemas.microsoft.com/office/drawing/2014/main" id="{F93D944D-1A30-45F2-A41F-F43C9EC3C17D}"/>
              </a:ext>
            </a:extLst>
          </p:cNvPr>
          <p:cNvSpPr txBox="1">
            <a:spLocks/>
          </p:cNvSpPr>
          <p:nvPr/>
        </p:nvSpPr>
        <p:spPr>
          <a:xfrm>
            <a:off x="1118307" y="370513"/>
            <a:ext cx="11082402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7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Fast Track Math GRASP Packets </a:t>
            </a:r>
          </a:p>
          <a:p>
            <a:r>
              <a:rPr lang="en-US" sz="7200" b="1" dirty="0">
                <a:solidFill>
                  <a:schemeClr val="accent1">
                    <a:lumMod val="50000"/>
                  </a:schemeClr>
                </a:solidFill>
              </a:rPr>
              <a:t> </a:t>
            </a:r>
            <a:endParaRPr lang="en-US" sz="7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5D87A6-8B37-47DE-A9E9-CE8AC3020644}"/>
              </a:ext>
            </a:extLst>
          </p:cNvPr>
          <p:cNvSpPr/>
          <p:nvPr/>
        </p:nvSpPr>
        <p:spPr>
          <a:xfrm>
            <a:off x="11134233" y="-28578"/>
            <a:ext cx="4110120" cy="10287000"/>
          </a:xfrm>
          <a:custGeom>
            <a:avLst/>
            <a:gdLst>
              <a:gd name="connsiteX0" fmla="*/ 0 w 3759200"/>
              <a:gd name="connsiteY0" fmla="*/ 0 h 10287000"/>
              <a:gd name="connsiteX1" fmla="*/ 3759200 w 3759200"/>
              <a:gd name="connsiteY1" fmla="*/ 0 h 10287000"/>
              <a:gd name="connsiteX2" fmla="*/ 3759200 w 3759200"/>
              <a:gd name="connsiteY2" fmla="*/ 10287000 h 10287000"/>
              <a:gd name="connsiteX3" fmla="*/ 0 w 3759200"/>
              <a:gd name="connsiteY3" fmla="*/ 10287000 h 10287000"/>
              <a:gd name="connsiteX4" fmla="*/ 0 w 3759200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7592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7592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5560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347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6068291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6068291 w 8327351"/>
              <a:gd name="connsiteY4" fmla="*/ 0 h 10287000"/>
              <a:gd name="connsiteX0" fmla="*/ 6022983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6022983 w 8327351"/>
              <a:gd name="connsiteY4" fmla="*/ 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7351" h="10287000">
                <a:moveTo>
                  <a:pt x="6022983" y="0"/>
                </a:moveTo>
                <a:lnTo>
                  <a:pt x="8327351" y="1347"/>
                </a:lnTo>
                <a:cubicBezTo>
                  <a:pt x="7392106" y="4636784"/>
                  <a:pt x="5766884" y="7953890"/>
                  <a:pt x="3691466" y="10287000"/>
                </a:cubicBezTo>
                <a:lnTo>
                  <a:pt x="0" y="10287000"/>
                </a:lnTo>
                <a:lnTo>
                  <a:pt x="6022983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7064" y="2876401"/>
            <a:ext cx="1154040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a teacher attests the student has mastered the skills in a packet, the Appendix 6 must be signed electronically</a:t>
            </a:r>
          </a:p>
          <a:p>
            <a:pPr lvl="1"/>
            <a:endParaRPr lang="en-US" sz="3200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a student subsequently needs more practice, it can be accomplished with different materials in the classroom or additional materials, as part of the GRASP packet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same packet </a:t>
            </a:r>
            <a:r>
              <a:rPr lang="en-US" sz="3200" i="1" u="sng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not 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counted more than once, even if more than one fiscal year has elapsed.</a:t>
            </a:r>
            <a:endParaRPr lang="en-US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15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8980" y="4069080"/>
            <a:ext cx="12138660" cy="5483167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 flipV="1">
            <a:off x="1988820" y="8938260"/>
            <a:ext cx="978408" cy="596266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8980" y="0"/>
            <a:ext cx="12138660" cy="406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33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4949" y="2495005"/>
            <a:ext cx="10814036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WIOA/WEP Proposals </a:t>
            </a:r>
          </a:p>
          <a:p>
            <a:r>
              <a:rPr lang="en-US" sz="4000" b="1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4000" b="1" smtClean="0">
                <a:latin typeface="Arial" panose="020B0604020202020204" pitchFamily="34" charset="0"/>
                <a:cs typeface="Arial" panose="020B0604020202020204" pitchFamily="34" charset="0"/>
              </a:rPr>
              <a:t>2022-2027 due 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4000" b="1" smtClean="0">
                <a:latin typeface="Arial" panose="020B0604020202020204" pitchFamily="34" charset="0"/>
                <a:cs typeface="Arial" panose="020B0604020202020204" pitchFamily="34" charset="0"/>
              </a:rPr>
              <a:t>NYSED </a:t>
            </a:r>
          </a:p>
          <a:p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by March 30, 2021  </a:t>
            </a:r>
          </a:p>
          <a:p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March 31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EPE </a:t>
            </a:r>
            <a:r>
              <a:rPr lang="en-US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Applications </a:t>
            </a:r>
          </a:p>
          <a:p>
            <a:r>
              <a:rPr lang="en-US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will be coming out in April</a:t>
            </a:r>
          </a:p>
          <a:p>
            <a:endParaRPr lang="en-US" sz="5400" b="1" dirty="0">
              <a:solidFill>
                <a:srgbClr val="0070C0"/>
              </a:solidFill>
            </a:endParaRPr>
          </a:p>
          <a:p>
            <a:endParaRPr lang="en-US" sz="5400" b="1" dirty="0">
              <a:solidFill>
                <a:srgbClr val="0070C0"/>
              </a:solidFill>
            </a:endParaRPr>
          </a:p>
        </p:txBody>
      </p:sp>
      <p:sp>
        <p:nvSpPr>
          <p:cNvPr id="4" name="Title 110">
            <a:extLst>
              <a:ext uri="{FF2B5EF4-FFF2-40B4-BE49-F238E27FC236}">
                <a16:creationId xmlns:a16="http://schemas.microsoft.com/office/drawing/2014/main" id="{00A6A3CC-E41A-4E37-A5F0-EBFF325A67B0}"/>
              </a:ext>
            </a:extLst>
          </p:cNvPr>
          <p:cNvSpPr txBox="1">
            <a:spLocks/>
          </p:cNvSpPr>
          <p:nvPr/>
        </p:nvSpPr>
        <p:spPr>
          <a:xfrm>
            <a:off x="0" y="893169"/>
            <a:ext cx="12327242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66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Due Dates:</a:t>
            </a:r>
            <a:r>
              <a:rPr lang="en-US" sz="7200" b="1" dirty="0">
                <a:solidFill>
                  <a:srgbClr val="0070C0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0685929" y="3"/>
            <a:ext cx="7602071" cy="9861174"/>
          </a:xfrm>
        </p:spPr>
      </p:sp>
    </p:spTree>
    <p:extLst>
      <p:ext uri="{BB962C8B-B14F-4D97-AF65-F5344CB8AC3E}">
        <p14:creationId xmlns:p14="http://schemas.microsoft.com/office/powerpoint/2010/main" val="239913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6192" y="877824"/>
            <a:ext cx="14580108" cy="1591056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</a:t>
            </a:r>
            <a:endParaRPr lang="en-US" sz="7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745" y="2955215"/>
            <a:ext cx="5273680" cy="4718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8983980" y="2811780"/>
            <a:ext cx="8023860" cy="665226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Andrea Parker, M.Ed. Adult Education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Director, Finger Lakes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RAEN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Monroe 2-Orleans BOCES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3599 Big Ridge Road, Rm. 144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Spencerport, NY 14559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Phone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585-617-2518</a:t>
            </a:r>
          </a:p>
          <a:p>
            <a:r>
              <a:rPr lang="en-US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aparker@monroe2boces.org</a:t>
            </a:r>
            <a:endParaRPr lang="en-US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39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58ABC1E-9CAF-450B-B9C7-EA398F624C8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1000">
                <a:schemeClr val="bg1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2C61DD70-4065-40D4-82FD-6200007364FE}"/>
              </a:ext>
            </a:extLst>
          </p:cNvPr>
          <p:cNvSpPr/>
          <p:nvPr/>
        </p:nvSpPr>
        <p:spPr>
          <a:xfrm>
            <a:off x="7073265" y="1580607"/>
            <a:ext cx="10934700" cy="5608738"/>
          </a:xfrm>
          <a:prstGeom prst="parallelogram">
            <a:avLst>
              <a:gd name="adj" fmla="val 26778"/>
            </a:avLst>
          </a:prstGeom>
          <a:gradFill flip="none" rotWithShape="1">
            <a:gsLst>
              <a:gs pos="0">
                <a:schemeClr val="accent3">
                  <a:alpha val="95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87" name="Title 6">
            <a:extLst>
              <a:ext uri="{FF2B5EF4-FFF2-40B4-BE49-F238E27FC236}">
                <a16:creationId xmlns:a16="http://schemas.microsoft.com/office/drawing/2014/main" id="{FC19E2B4-717A-4211-A508-9D79DBC8603D}"/>
              </a:ext>
            </a:extLst>
          </p:cNvPr>
          <p:cNvSpPr txBox="1">
            <a:spLocks/>
          </p:cNvSpPr>
          <p:nvPr/>
        </p:nvSpPr>
        <p:spPr>
          <a:xfrm>
            <a:off x="8671407" y="3010592"/>
            <a:ext cx="9476576" cy="2494128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 spc="200" baseline="0">
                <a:solidFill>
                  <a:schemeClr val="tx1"/>
                </a:solidFill>
                <a:latin typeface="Raleway Black" panose="020B0A03030101060003" pitchFamily="34" charset="0"/>
                <a:ea typeface="Lato Bold" panose="020F0502020204030203" pitchFamily="34" charset="0"/>
                <a:cs typeface="Lato Bold" panose="020F0502020204030203" pitchFamily="34" charset="0"/>
              </a:defRPr>
            </a:lvl1pPr>
          </a:lstStyle>
          <a:p>
            <a:pPr algn="l"/>
            <a:r>
              <a:rPr lang="en-US" sz="16500" b="1" i="1" spc="1050" dirty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20000"/>
                    </a:srgbClr>
                  </a:outerShdw>
                </a:effectLst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ACCES-AEPP</a:t>
            </a:r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3AF5B225-8993-4249-A183-71DE7BE0D90D}"/>
              </a:ext>
            </a:extLst>
          </p:cNvPr>
          <p:cNvSpPr/>
          <p:nvPr/>
        </p:nvSpPr>
        <p:spPr>
          <a:xfrm>
            <a:off x="9123858" y="7039429"/>
            <a:ext cx="7748588" cy="1070708"/>
          </a:xfrm>
          <a:prstGeom prst="parallelogram">
            <a:avLst>
              <a:gd name="adj" fmla="val 26778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2D5C7EF-328E-4150-ABCC-C408715DB595}"/>
              </a:ext>
            </a:extLst>
          </p:cNvPr>
          <p:cNvSpPr txBox="1"/>
          <p:nvPr/>
        </p:nvSpPr>
        <p:spPr>
          <a:xfrm>
            <a:off x="9451563" y="7097517"/>
            <a:ext cx="68869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95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</a:t>
            </a:r>
          </a:p>
        </p:txBody>
      </p:sp>
    </p:spTree>
    <p:extLst>
      <p:ext uri="{BB962C8B-B14F-4D97-AF65-F5344CB8AC3E}">
        <p14:creationId xmlns:p14="http://schemas.microsoft.com/office/powerpoint/2010/main" val="57419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7" grpId="0"/>
      <p:bldP spid="16" grpId="0" animBg="1"/>
      <p:bldP spid="16" grpId="1" animBg="1"/>
      <p:bldP spid="9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picture containing outdoor, building, tower, tall&#10;&#10;Description automatically generated">
            <a:extLst>
              <a:ext uri="{FF2B5EF4-FFF2-40B4-BE49-F238E27FC236}">
                <a16:creationId xmlns:a16="http://schemas.microsoft.com/office/drawing/2014/main" id="{9B010E5D-0B5C-4247-9503-2D3F34DC5C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4" b="7444"/>
          <a:stretch>
            <a:fillRect/>
          </a:stretch>
        </p:blipFill>
        <p:spPr/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ACC26584-F1BC-4A53-8A9A-8AC0A81838ED}"/>
              </a:ext>
            </a:extLst>
          </p:cNvPr>
          <p:cNvSpPr>
            <a:spLocks/>
          </p:cNvSpPr>
          <p:nvPr/>
        </p:nvSpPr>
        <p:spPr bwMode="auto">
          <a:xfrm>
            <a:off x="15990093" y="6338888"/>
            <a:ext cx="2297907" cy="3952875"/>
          </a:xfrm>
          <a:custGeom>
            <a:avLst/>
            <a:gdLst>
              <a:gd name="T0" fmla="*/ 965 w 965"/>
              <a:gd name="T1" fmla="*/ 0 h 1660"/>
              <a:gd name="T2" fmla="*/ 0 w 965"/>
              <a:gd name="T3" fmla="*/ 1660 h 1660"/>
              <a:gd name="T4" fmla="*/ 965 w 965"/>
              <a:gd name="T5" fmla="*/ 1660 h 1660"/>
              <a:gd name="T6" fmla="*/ 965 w 965"/>
              <a:gd name="T7" fmla="*/ 0 h 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1660">
                <a:moveTo>
                  <a:pt x="965" y="0"/>
                </a:moveTo>
                <a:lnTo>
                  <a:pt x="0" y="1660"/>
                </a:lnTo>
                <a:lnTo>
                  <a:pt x="965" y="1660"/>
                </a:lnTo>
                <a:lnTo>
                  <a:pt x="965" y="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90000"/>
                </a:schemeClr>
              </a:gs>
              <a:gs pos="100000">
                <a:schemeClr val="accent4">
                  <a:alpha val="83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 dirty="0"/>
          </a:p>
        </p:txBody>
      </p:sp>
      <p:sp>
        <p:nvSpPr>
          <p:cNvPr id="12" name="Title 110">
            <a:extLst>
              <a:ext uri="{FF2B5EF4-FFF2-40B4-BE49-F238E27FC236}">
                <a16:creationId xmlns:a16="http://schemas.microsoft.com/office/drawing/2014/main" id="{F93D944D-1A30-45F2-A41F-F43C9EC3C17D}"/>
              </a:ext>
            </a:extLst>
          </p:cNvPr>
          <p:cNvSpPr txBox="1">
            <a:spLocks/>
          </p:cNvSpPr>
          <p:nvPr/>
        </p:nvSpPr>
        <p:spPr>
          <a:xfrm>
            <a:off x="846568" y="728279"/>
            <a:ext cx="8937512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6000" b="1" dirty="0">
                <a:solidFill>
                  <a:schemeClr val="accent1">
                    <a:lumMod val="75000"/>
                  </a:schemeClr>
                </a:solidFill>
              </a:rPr>
              <a:t>AEPP Upstate Regional Team</a:t>
            </a:r>
            <a:endParaRPr lang="en-US" sz="6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674DCC-7463-44B2-BFA8-18EA26CA15A3}"/>
              </a:ext>
            </a:extLst>
          </p:cNvPr>
          <p:cNvSpPr txBox="1"/>
          <p:nvPr/>
        </p:nvSpPr>
        <p:spPr>
          <a:xfrm>
            <a:off x="594380" y="2960013"/>
            <a:ext cx="582154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Marisa </a:t>
            </a:r>
            <a:r>
              <a:rPr lang="en-US" sz="4400" b="1" dirty="0" err="1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Boomhower</a:t>
            </a:r>
            <a:endParaRPr lang="en-US" sz="4400" b="1" dirty="0">
              <a:solidFill>
                <a:schemeClr val="accent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Lead Fiscal Associate</a:t>
            </a:r>
          </a:p>
          <a:p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Upstate Team Leader</a:t>
            </a:r>
          </a:p>
          <a:p>
            <a:endParaRPr lang="en-US" sz="3000" b="1" dirty="0">
              <a:solidFill>
                <a:schemeClr val="accent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en-US" sz="3000" b="1" dirty="0">
              <a:solidFill>
                <a:schemeClr val="accent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r>
              <a:rPr lang="en-US" sz="4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Emily </a:t>
            </a:r>
            <a:r>
              <a:rPr lang="en-US" sz="4400" b="1" dirty="0" err="1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Ercolano</a:t>
            </a:r>
            <a:r>
              <a:rPr lang="en-US" sz="4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Education Assistant </a:t>
            </a:r>
            <a:endParaRPr lang="en-US" sz="3000" b="1" dirty="0" smtClean="0">
              <a:solidFill>
                <a:schemeClr val="accent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en-US" sz="3000" b="1" dirty="0">
              <a:solidFill>
                <a:schemeClr val="accent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r>
              <a:rPr lang="en-US" sz="4400" b="1" dirty="0" smtClean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Rosemary Matt</a:t>
            </a:r>
          </a:p>
          <a:p>
            <a:r>
              <a:rPr lang="en-US" sz="3000" b="1" dirty="0" smtClean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Accountability Office </a:t>
            </a:r>
            <a:endParaRPr lang="en-US" sz="3000" b="1" dirty="0">
              <a:solidFill>
                <a:schemeClr val="accent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5D87A6-8B37-47DE-A9E9-CE8AC3020644}"/>
              </a:ext>
            </a:extLst>
          </p:cNvPr>
          <p:cNvSpPr/>
          <p:nvPr/>
        </p:nvSpPr>
        <p:spPr>
          <a:xfrm>
            <a:off x="6163733" y="0"/>
            <a:ext cx="8327351" cy="10287000"/>
          </a:xfrm>
          <a:custGeom>
            <a:avLst/>
            <a:gdLst>
              <a:gd name="connsiteX0" fmla="*/ 0 w 3759200"/>
              <a:gd name="connsiteY0" fmla="*/ 0 h 10287000"/>
              <a:gd name="connsiteX1" fmla="*/ 3759200 w 3759200"/>
              <a:gd name="connsiteY1" fmla="*/ 0 h 10287000"/>
              <a:gd name="connsiteX2" fmla="*/ 3759200 w 3759200"/>
              <a:gd name="connsiteY2" fmla="*/ 10287000 h 10287000"/>
              <a:gd name="connsiteX3" fmla="*/ 0 w 3759200"/>
              <a:gd name="connsiteY3" fmla="*/ 10287000 h 10287000"/>
              <a:gd name="connsiteX4" fmla="*/ 0 w 3759200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7592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7592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5560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347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6068291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6068291 w 8327351"/>
              <a:gd name="connsiteY4" fmla="*/ 0 h 10287000"/>
              <a:gd name="connsiteX0" fmla="*/ 6022983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6022983 w 8327351"/>
              <a:gd name="connsiteY4" fmla="*/ 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7351" h="10287000">
                <a:moveTo>
                  <a:pt x="6022983" y="0"/>
                </a:moveTo>
                <a:lnTo>
                  <a:pt x="8327351" y="1347"/>
                </a:lnTo>
                <a:cubicBezTo>
                  <a:pt x="7392106" y="4636784"/>
                  <a:pt x="5766884" y="7953890"/>
                  <a:pt x="3691466" y="10287000"/>
                </a:cubicBezTo>
                <a:lnTo>
                  <a:pt x="0" y="10287000"/>
                </a:lnTo>
                <a:lnTo>
                  <a:pt x="6022983" y="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90000"/>
                </a:schemeClr>
              </a:gs>
              <a:gs pos="100000">
                <a:schemeClr val="accent4">
                  <a:alpha val="83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0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183223" y="6842836"/>
            <a:ext cx="5753100" cy="3378995"/>
            <a:chOff x="10641565" y="5416731"/>
            <a:chExt cx="5753100" cy="3378995"/>
          </a:xfrm>
        </p:grpSpPr>
        <p:sp>
          <p:nvSpPr>
            <p:cNvPr id="45" name="Freeform 14">
              <a:extLst>
                <a:ext uri="{FF2B5EF4-FFF2-40B4-BE49-F238E27FC236}">
                  <a16:creationId xmlns:a16="http://schemas.microsoft.com/office/drawing/2014/main" id="{FB994D49-A20C-4A21-B0B3-F82F9FF92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1565" y="5416731"/>
              <a:ext cx="5753100" cy="3378995"/>
            </a:xfrm>
            <a:custGeom>
              <a:avLst/>
              <a:gdLst>
                <a:gd name="T0" fmla="*/ 14 w 1016"/>
                <a:gd name="T1" fmla="*/ 316 h 596"/>
                <a:gd name="T2" fmla="*/ 484 w 1016"/>
                <a:gd name="T3" fmla="*/ 588 h 596"/>
                <a:gd name="T4" fmla="*/ 531 w 1016"/>
                <a:gd name="T5" fmla="*/ 588 h 596"/>
                <a:gd name="T6" fmla="*/ 1002 w 1016"/>
                <a:gd name="T7" fmla="*/ 316 h 596"/>
                <a:gd name="T8" fmla="*/ 1002 w 1016"/>
                <a:gd name="T9" fmla="*/ 280 h 596"/>
                <a:gd name="T10" fmla="*/ 531 w 1016"/>
                <a:gd name="T11" fmla="*/ 8 h 596"/>
                <a:gd name="T12" fmla="*/ 484 w 1016"/>
                <a:gd name="T13" fmla="*/ 8 h 596"/>
                <a:gd name="T14" fmla="*/ 14 w 1016"/>
                <a:gd name="T15" fmla="*/ 280 h 596"/>
                <a:gd name="T16" fmla="*/ 14 w 1016"/>
                <a:gd name="T17" fmla="*/ 31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596">
                  <a:moveTo>
                    <a:pt x="14" y="316"/>
                  </a:moveTo>
                  <a:cubicBezTo>
                    <a:pt x="484" y="588"/>
                    <a:pt x="484" y="588"/>
                    <a:pt x="484" y="588"/>
                  </a:cubicBezTo>
                  <a:cubicBezTo>
                    <a:pt x="499" y="596"/>
                    <a:pt x="516" y="596"/>
                    <a:pt x="531" y="588"/>
                  </a:cubicBezTo>
                  <a:cubicBezTo>
                    <a:pt x="1002" y="316"/>
                    <a:pt x="1002" y="316"/>
                    <a:pt x="1002" y="316"/>
                  </a:cubicBezTo>
                  <a:cubicBezTo>
                    <a:pt x="1016" y="308"/>
                    <a:pt x="1016" y="288"/>
                    <a:pt x="1002" y="280"/>
                  </a:cubicBezTo>
                  <a:cubicBezTo>
                    <a:pt x="531" y="8"/>
                    <a:pt x="531" y="8"/>
                    <a:pt x="531" y="8"/>
                  </a:cubicBezTo>
                  <a:cubicBezTo>
                    <a:pt x="516" y="0"/>
                    <a:pt x="499" y="0"/>
                    <a:pt x="484" y="8"/>
                  </a:cubicBezTo>
                  <a:cubicBezTo>
                    <a:pt x="14" y="280"/>
                    <a:pt x="14" y="280"/>
                    <a:pt x="14" y="280"/>
                  </a:cubicBezTo>
                  <a:cubicBezTo>
                    <a:pt x="0" y="288"/>
                    <a:pt x="0" y="308"/>
                    <a:pt x="14" y="316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id="{51FCB215-F79D-4CA5-ADAC-F7A6B3A45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1097" y="5420574"/>
              <a:ext cx="5693568" cy="2960973"/>
            </a:xfrm>
            <a:custGeom>
              <a:avLst/>
              <a:gdLst>
                <a:gd name="T0" fmla="*/ 498 w 995"/>
                <a:gd name="T1" fmla="*/ 0 h 576"/>
                <a:gd name="T2" fmla="*/ 478 w 995"/>
                <a:gd name="T3" fmla="*/ 6 h 576"/>
                <a:gd name="T4" fmla="*/ 7 w 995"/>
                <a:gd name="T5" fmla="*/ 277 h 576"/>
                <a:gd name="T6" fmla="*/ 0 w 995"/>
                <a:gd name="T7" fmla="*/ 289 h 576"/>
                <a:gd name="T8" fmla="*/ 7 w 995"/>
                <a:gd name="T9" fmla="*/ 301 h 576"/>
                <a:gd name="T10" fmla="*/ 218 w 995"/>
                <a:gd name="T11" fmla="*/ 423 h 576"/>
                <a:gd name="T12" fmla="*/ 235 w 995"/>
                <a:gd name="T13" fmla="*/ 432 h 576"/>
                <a:gd name="T14" fmla="*/ 318 w 995"/>
                <a:gd name="T15" fmla="*/ 479 h 576"/>
                <a:gd name="T16" fmla="*/ 407 w 995"/>
                <a:gd name="T17" fmla="*/ 530 h 576"/>
                <a:gd name="T18" fmla="*/ 453 w 995"/>
                <a:gd name="T19" fmla="*/ 557 h 576"/>
                <a:gd name="T20" fmla="*/ 476 w 995"/>
                <a:gd name="T21" fmla="*/ 570 h 576"/>
                <a:gd name="T22" fmla="*/ 477 w 995"/>
                <a:gd name="T23" fmla="*/ 570 h 576"/>
                <a:gd name="T24" fmla="*/ 477 w 995"/>
                <a:gd name="T25" fmla="*/ 570 h 576"/>
                <a:gd name="T26" fmla="*/ 477 w 995"/>
                <a:gd name="T27" fmla="*/ 570 h 576"/>
                <a:gd name="T28" fmla="*/ 477 w 995"/>
                <a:gd name="T29" fmla="*/ 570 h 576"/>
                <a:gd name="T30" fmla="*/ 477 w 995"/>
                <a:gd name="T31" fmla="*/ 570 h 576"/>
                <a:gd name="T32" fmla="*/ 479 w 995"/>
                <a:gd name="T33" fmla="*/ 571 h 576"/>
                <a:gd name="T34" fmla="*/ 482 w 995"/>
                <a:gd name="T35" fmla="*/ 573 h 576"/>
                <a:gd name="T36" fmla="*/ 487 w 995"/>
                <a:gd name="T37" fmla="*/ 574 h 576"/>
                <a:gd name="T38" fmla="*/ 493 w 995"/>
                <a:gd name="T39" fmla="*/ 576 h 576"/>
                <a:gd name="T40" fmla="*/ 498 w 995"/>
                <a:gd name="T41" fmla="*/ 576 h 576"/>
                <a:gd name="T42" fmla="*/ 499 w 995"/>
                <a:gd name="T43" fmla="*/ 576 h 576"/>
                <a:gd name="T44" fmla="*/ 510 w 995"/>
                <a:gd name="T45" fmla="*/ 574 h 576"/>
                <a:gd name="T46" fmla="*/ 513 w 995"/>
                <a:gd name="T47" fmla="*/ 573 h 576"/>
                <a:gd name="T48" fmla="*/ 516 w 995"/>
                <a:gd name="T49" fmla="*/ 572 h 576"/>
                <a:gd name="T50" fmla="*/ 518 w 995"/>
                <a:gd name="T51" fmla="*/ 570 h 576"/>
                <a:gd name="T52" fmla="*/ 521 w 995"/>
                <a:gd name="T53" fmla="*/ 569 h 576"/>
                <a:gd name="T54" fmla="*/ 544 w 995"/>
                <a:gd name="T55" fmla="*/ 555 h 576"/>
                <a:gd name="T56" fmla="*/ 590 w 995"/>
                <a:gd name="T57" fmla="*/ 529 h 576"/>
                <a:gd name="T58" fmla="*/ 679 w 995"/>
                <a:gd name="T59" fmla="*/ 478 h 576"/>
                <a:gd name="T60" fmla="*/ 781 w 995"/>
                <a:gd name="T61" fmla="*/ 421 h 576"/>
                <a:gd name="T62" fmla="*/ 988 w 995"/>
                <a:gd name="T63" fmla="*/ 301 h 576"/>
                <a:gd name="T64" fmla="*/ 995 w 995"/>
                <a:gd name="T65" fmla="*/ 289 h 576"/>
                <a:gd name="T66" fmla="*/ 988 w 995"/>
                <a:gd name="T67" fmla="*/ 277 h 576"/>
                <a:gd name="T68" fmla="*/ 517 w 995"/>
                <a:gd name="T69" fmla="*/ 6 h 576"/>
                <a:gd name="T70" fmla="*/ 498 w 995"/>
                <a:gd name="T7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5" h="576">
                  <a:moveTo>
                    <a:pt x="498" y="0"/>
                  </a:moveTo>
                  <a:cubicBezTo>
                    <a:pt x="491" y="0"/>
                    <a:pt x="484" y="2"/>
                    <a:pt x="478" y="6"/>
                  </a:cubicBezTo>
                  <a:cubicBezTo>
                    <a:pt x="7" y="277"/>
                    <a:pt x="7" y="277"/>
                    <a:pt x="7" y="277"/>
                  </a:cubicBezTo>
                  <a:cubicBezTo>
                    <a:pt x="3" y="280"/>
                    <a:pt x="0" y="284"/>
                    <a:pt x="0" y="289"/>
                  </a:cubicBezTo>
                  <a:cubicBezTo>
                    <a:pt x="0" y="294"/>
                    <a:pt x="3" y="298"/>
                    <a:pt x="7" y="301"/>
                  </a:cubicBezTo>
                  <a:cubicBezTo>
                    <a:pt x="218" y="423"/>
                    <a:pt x="218" y="423"/>
                    <a:pt x="218" y="423"/>
                  </a:cubicBezTo>
                  <a:cubicBezTo>
                    <a:pt x="223" y="426"/>
                    <a:pt x="229" y="429"/>
                    <a:pt x="235" y="432"/>
                  </a:cubicBezTo>
                  <a:cubicBezTo>
                    <a:pt x="261" y="447"/>
                    <a:pt x="289" y="463"/>
                    <a:pt x="318" y="479"/>
                  </a:cubicBezTo>
                  <a:cubicBezTo>
                    <a:pt x="347" y="496"/>
                    <a:pt x="377" y="513"/>
                    <a:pt x="407" y="530"/>
                  </a:cubicBezTo>
                  <a:cubicBezTo>
                    <a:pt x="422" y="539"/>
                    <a:pt x="438" y="548"/>
                    <a:pt x="453" y="557"/>
                  </a:cubicBezTo>
                  <a:cubicBezTo>
                    <a:pt x="461" y="561"/>
                    <a:pt x="468" y="565"/>
                    <a:pt x="476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9" y="571"/>
                    <a:pt x="479" y="571"/>
                    <a:pt x="479" y="571"/>
                  </a:cubicBezTo>
                  <a:cubicBezTo>
                    <a:pt x="482" y="573"/>
                    <a:pt x="482" y="573"/>
                    <a:pt x="482" y="573"/>
                  </a:cubicBezTo>
                  <a:cubicBezTo>
                    <a:pt x="484" y="573"/>
                    <a:pt x="485" y="574"/>
                    <a:pt x="487" y="574"/>
                  </a:cubicBezTo>
                  <a:cubicBezTo>
                    <a:pt x="489" y="575"/>
                    <a:pt x="491" y="575"/>
                    <a:pt x="493" y="576"/>
                  </a:cubicBezTo>
                  <a:cubicBezTo>
                    <a:pt x="494" y="576"/>
                    <a:pt x="496" y="576"/>
                    <a:pt x="498" y="576"/>
                  </a:cubicBezTo>
                  <a:cubicBezTo>
                    <a:pt x="498" y="576"/>
                    <a:pt x="498" y="576"/>
                    <a:pt x="499" y="576"/>
                  </a:cubicBezTo>
                  <a:cubicBezTo>
                    <a:pt x="502" y="576"/>
                    <a:pt x="506" y="575"/>
                    <a:pt x="510" y="574"/>
                  </a:cubicBezTo>
                  <a:cubicBezTo>
                    <a:pt x="513" y="573"/>
                    <a:pt x="513" y="573"/>
                    <a:pt x="513" y="573"/>
                  </a:cubicBezTo>
                  <a:cubicBezTo>
                    <a:pt x="514" y="573"/>
                    <a:pt x="515" y="572"/>
                    <a:pt x="516" y="572"/>
                  </a:cubicBezTo>
                  <a:cubicBezTo>
                    <a:pt x="518" y="570"/>
                    <a:pt x="518" y="570"/>
                    <a:pt x="518" y="570"/>
                  </a:cubicBezTo>
                  <a:cubicBezTo>
                    <a:pt x="521" y="569"/>
                    <a:pt x="521" y="569"/>
                    <a:pt x="521" y="569"/>
                  </a:cubicBezTo>
                  <a:cubicBezTo>
                    <a:pt x="529" y="564"/>
                    <a:pt x="536" y="560"/>
                    <a:pt x="544" y="555"/>
                  </a:cubicBezTo>
                  <a:cubicBezTo>
                    <a:pt x="559" y="547"/>
                    <a:pt x="575" y="538"/>
                    <a:pt x="590" y="529"/>
                  </a:cubicBezTo>
                  <a:cubicBezTo>
                    <a:pt x="620" y="512"/>
                    <a:pt x="650" y="495"/>
                    <a:pt x="679" y="478"/>
                  </a:cubicBezTo>
                  <a:cubicBezTo>
                    <a:pt x="715" y="458"/>
                    <a:pt x="749" y="439"/>
                    <a:pt x="781" y="421"/>
                  </a:cubicBezTo>
                  <a:cubicBezTo>
                    <a:pt x="988" y="301"/>
                    <a:pt x="988" y="301"/>
                    <a:pt x="988" y="301"/>
                  </a:cubicBezTo>
                  <a:cubicBezTo>
                    <a:pt x="992" y="298"/>
                    <a:pt x="995" y="294"/>
                    <a:pt x="995" y="289"/>
                  </a:cubicBezTo>
                  <a:cubicBezTo>
                    <a:pt x="995" y="284"/>
                    <a:pt x="992" y="280"/>
                    <a:pt x="988" y="277"/>
                  </a:cubicBezTo>
                  <a:cubicBezTo>
                    <a:pt x="517" y="6"/>
                    <a:pt x="517" y="6"/>
                    <a:pt x="517" y="6"/>
                  </a:cubicBezTo>
                  <a:cubicBezTo>
                    <a:pt x="511" y="2"/>
                    <a:pt x="504" y="0"/>
                    <a:pt x="498" y="0"/>
                  </a:cubicBezTo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2" name="Title 110">
            <a:extLst>
              <a:ext uri="{FF2B5EF4-FFF2-40B4-BE49-F238E27FC236}">
                <a16:creationId xmlns:a16="http://schemas.microsoft.com/office/drawing/2014/main" id="{001C3923-827D-40AA-91BA-BBFE50460169}"/>
              </a:ext>
            </a:extLst>
          </p:cNvPr>
          <p:cNvSpPr txBox="1">
            <a:spLocks/>
          </p:cNvSpPr>
          <p:nvPr/>
        </p:nvSpPr>
        <p:spPr>
          <a:xfrm>
            <a:off x="1152050" y="744850"/>
            <a:ext cx="15587663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6000" b="1" i="1" dirty="0">
                <a:solidFill>
                  <a:schemeClr val="accent3"/>
                </a:solidFill>
                <a:latin typeface="Arial" panose="020B0604020202020204" pitchFamily="34" charset="0"/>
              </a:rPr>
              <a:t>AGENDA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10870-467E-4291-ACC3-BF61D7ECBEF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7526000" y="781050"/>
            <a:ext cx="762000" cy="603250"/>
          </a:xfrm>
        </p:spPr>
        <p:txBody>
          <a:bodyPr/>
          <a:lstStyle/>
          <a:p>
            <a:fld id="{FE6444CC-FEB2-47C7-9B2D-2BC3404A0D8A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8DEE83D3-FF32-4D09-A70D-72830BBF8347}"/>
              </a:ext>
            </a:extLst>
          </p:cNvPr>
          <p:cNvGrpSpPr/>
          <p:nvPr/>
        </p:nvGrpSpPr>
        <p:grpSpPr>
          <a:xfrm>
            <a:off x="6269832" y="5594409"/>
            <a:ext cx="5753100" cy="3612357"/>
            <a:chOff x="4179888" y="2228850"/>
            <a:chExt cx="3835400" cy="240823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77" name="Freeform 14">
              <a:extLst>
                <a:ext uri="{FF2B5EF4-FFF2-40B4-BE49-F238E27FC236}">
                  <a16:creationId xmlns:a16="http://schemas.microsoft.com/office/drawing/2014/main" id="{FB994D49-A20C-4A21-B0B3-F82F9FF92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888" y="2228850"/>
              <a:ext cx="3835400" cy="2252663"/>
            </a:xfrm>
            <a:custGeom>
              <a:avLst/>
              <a:gdLst>
                <a:gd name="T0" fmla="*/ 14 w 1016"/>
                <a:gd name="T1" fmla="*/ 316 h 596"/>
                <a:gd name="T2" fmla="*/ 484 w 1016"/>
                <a:gd name="T3" fmla="*/ 588 h 596"/>
                <a:gd name="T4" fmla="*/ 531 w 1016"/>
                <a:gd name="T5" fmla="*/ 588 h 596"/>
                <a:gd name="T6" fmla="*/ 1002 w 1016"/>
                <a:gd name="T7" fmla="*/ 316 h 596"/>
                <a:gd name="T8" fmla="*/ 1002 w 1016"/>
                <a:gd name="T9" fmla="*/ 280 h 596"/>
                <a:gd name="T10" fmla="*/ 531 w 1016"/>
                <a:gd name="T11" fmla="*/ 8 h 596"/>
                <a:gd name="T12" fmla="*/ 484 w 1016"/>
                <a:gd name="T13" fmla="*/ 8 h 596"/>
                <a:gd name="T14" fmla="*/ 14 w 1016"/>
                <a:gd name="T15" fmla="*/ 280 h 596"/>
                <a:gd name="T16" fmla="*/ 14 w 1016"/>
                <a:gd name="T17" fmla="*/ 31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596">
                  <a:moveTo>
                    <a:pt x="14" y="316"/>
                  </a:moveTo>
                  <a:cubicBezTo>
                    <a:pt x="484" y="588"/>
                    <a:pt x="484" y="588"/>
                    <a:pt x="484" y="588"/>
                  </a:cubicBezTo>
                  <a:cubicBezTo>
                    <a:pt x="499" y="596"/>
                    <a:pt x="516" y="596"/>
                    <a:pt x="531" y="588"/>
                  </a:cubicBezTo>
                  <a:cubicBezTo>
                    <a:pt x="1002" y="316"/>
                    <a:pt x="1002" y="316"/>
                    <a:pt x="1002" y="316"/>
                  </a:cubicBezTo>
                  <a:cubicBezTo>
                    <a:pt x="1016" y="308"/>
                    <a:pt x="1016" y="288"/>
                    <a:pt x="1002" y="280"/>
                  </a:cubicBezTo>
                  <a:cubicBezTo>
                    <a:pt x="531" y="8"/>
                    <a:pt x="531" y="8"/>
                    <a:pt x="531" y="8"/>
                  </a:cubicBezTo>
                  <a:cubicBezTo>
                    <a:pt x="516" y="0"/>
                    <a:pt x="499" y="0"/>
                    <a:pt x="484" y="8"/>
                  </a:cubicBezTo>
                  <a:cubicBezTo>
                    <a:pt x="14" y="280"/>
                    <a:pt x="14" y="280"/>
                    <a:pt x="14" y="280"/>
                  </a:cubicBezTo>
                  <a:cubicBezTo>
                    <a:pt x="0" y="288"/>
                    <a:pt x="0" y="308"/>
                    <a:pt x="14" y="316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78" name="Freeform 15">
              <a:extLst>
                <a:ext uri="{FF2B5EF4-FFF2-40B4-BE49-F238E27FC236}">
                  <a16:creationId xmlns:a16="http://schemas.microsoft.com/office/drawing/2014/main" id="{24DEAE4E-49D9-46EA-9BCF-02932DEF2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000" y="3367088"/>
              <a:ext cx="3810000" cy="1270000"/>
            </a:xfrm>
            <a:custGeom>
              <a:avLst/>
              <a:gdLst>
                <a:gd name="T0" fmla="*/ 1009 w 1009"/>
                <a:gd name="T1" fmla="*/ 0 h 336"/>
                <a:gd name="T2" fmla="*/ 1009 w 1009"/>
                <a:gd name="T3" fmla="*/ 38 h 336"/>
                <a:gd name="T4" fmla="*/ 999 w 1009"/>
                <a:gd name="T5" fmla="*/ 56 h 336"/>
                <a:gd name="T6" fmla="*/ 528 w 1009"/>
                <a:gd name="T7" fmla="*/ 328 h 336"/>
                <a:gd name="T8" fmla="*/ 524 w 1009"/>
                <a:gd name="T9" fmla="*/ 330 h 336"/>
                <a:gd name="T10" fmla="*/ 481 w 1009"/>
                <a:gd name="T11" fmla="*/ 328 h 336"/>
                <a:gd name="T12" fmla="*/ 11 w 1009"/>
                <a:gd name="T13" fmla="*/ 56 h 336"/>
                <a:gd name="T14" fmla="*/ 3 w 1009"/>
                <a:gd name="T15" fmla="*/ 48 h 336"/>
                <a:gd name="T16" fmla="*/ 0 w 1009"/>
                <a:gd name="T17" fmla="*/ 38 h 336"/>
                <a:gd name="T18" fmla="*/ 0 w 1009"/>
                <a:gd name="T19" fmla="*/ 0 h 336"/>
                <a:gd name="T20" fmla="*/ 0 w 1009"/>
                <a:gd name="T21" fmla="*/ 0 h 336"/>
                <a:gd name="T22" fmla="*/ 11 w 1009"/>
                <a:gd name="T23" fmla="*/ 15 h 336"/>
                <a:gd name="T24" fmla="*/ 481 w 1009"/>
                <a:gd name="T25" fmla="*/ 287 h 336"/>
                <a:gd name="T26" fmla="*/ 528 w 1009"/>
                <a:gd name="T27" fmla="*/ 287 h 336"/>
                <a:gd name="T28" fmla="*/ 999 w 1009"/>
                <a:gd name="T29" fmla="*/ 15 h 336"/>
                <a:gd name="T30" fmla="*/ 1009 w 1009"/>
                <a:gd name="T31" fmla="*/ 0 h 336"/>
                <a:gd name="T32" fmla="*/ 1009 w 1009"/>
                <a:gd name="T3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9" h="336">
                  <a:moveTo>
                    <a:pt x="1009" y="0"/>
                  </a:moveTo>
                  <a:cubicBezTo>
                    <a:pt x="1009" y="38"/>
                    <a:pt x="1009" y="38"/>
                    <a:pt x="1009" y="38"/>
                  </a:cubicBezTo>
                  <a:cubicBezTo>
                    <a:pt x="1009" y="45"/>
                    <a:pt x="1006" y="52"/>
                    <a:pt x="999" y="56"/>
                  </a:cubicBezTo>
                  <a:cubicBezTo>
                    <a:pt x="528" y="328"/>
                    <a:pt x="528" y="328"/>
                    <a:pt x="528" y="328"/>
                  </a:cubicBezTo>
                  <a:cubicBezTo>
                    <a:pt x="526" y="328"/>
                    <a:pt x="525" y="329"/>
                    <a:pt x="524" y="330"/>
                  </a:cubicBezTo>
                  <a:cubicBezTo>
                    <a:pt x="510" y="336"/>
                    <a:pt x="495" y="335"/>
                    <a:pt x="481" y="328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7" y="54"/>
                    <a:pt x="4" y="51"/>
                    <a:pt x="3" y="48"/>
                  </a:cubicBezTo>
                  <a:cubicBezTo>
                    <a:pt x="1" y="45"/>
                    <a:pt x="0" y="41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5" y="12"/>
                    <a:pt x="11" y="15"/>
                  </a:cubicBezTo>
                  <a:cubicBezTo>
                    <a:pt x="481" y="287"/>
                    <a:pt x="481" y="287"/>
                    <a:pt x="481" y="287"/>
                  </a:cubicBezTo>
                  <a:cubicBezTo>
                    <a:pt x="496" y="295"/>
                    <a:pt x="513" y="295"/>
                    <a:pt x="528" y="287"/>
                  </a:cubicBezTo>
                  <a:cubicBezTo>
                    <a:pt x="999" y="15"/>
                    <a:pt x="999" y="15"/>
                    <a:pt x="999" y="15"/>
                  </a:cubicBezTo>
                  <a:cubicBezTo>
                    <a:pt x="1005" y="12"/>
                    <a:pt x="1008" y="6"/>
                    <a:pt x="1009" y="0"/>
                  </a:cubicBezTo>
                  <a:cubicBezTo>
                    <a:pt x="1009" y="0"/>
                    <a:pt x="1009" y="0"/>
                    <a:pt x="1009" y="0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79" name="Freeform 18">
              <a:extLst>
                <a:ext uri="{FF2B5EF4-FFF2-40B4-BE49-F238E27FC236}">
                  <a16:creationId xmlns:a16="http://schemas.microsoft.com/office/drawing/2014/main" id="{51FCB215-F79D-4CA5-ADAC-F7A6B3A45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988" y="2262188"/>
              <a:ext cx="3756025" cy="2178050"/>
            </a:xfrm>
            <a:custGeom>
              <a:avLst/>
              <a:gdLst>
                <a:gd name="T0" fmla="*/ 498 w 995"/>
                <a:gd name="T1" fmla="*/ 0 h 576"/>
                <a:gd name="T2" fmla="*/ 478 w 995"/>
                <a:gd name="T3" fmla="*/ 6 h 576"/>
                <a:gd name="T4" fmla="*/ 7 w 995"/>
                <a:gd name="T5" fmla="*/ 277 h 576"/>
                <a:gd name="T6" fmla="*/ 0 w 995"/>
                <a:gd name="T7" fmla="*/ 289 h 576"/>
                <a:gd name="T8" fmla="*/ 7 w 995"/>
                <a:gd name="T9" fmla="*/ 301 h 576"/>
                <a:gd name="T10" fmla="*/ 218 w 995"/>
                <a:gd name="T11" fmla="*/ 423 h 576"/>
                <a:gd name="T12" fmla="*/ 235 w 995"/>
                <a:gd name="T13" fmla="*/ 432 h 576"/>
                <a:gd name="T14" fmla="*/ 318 w 995"/>
                <a:gd name="T15" fmla="*/ 479 h 576"/>
                <a:gd name="T16" fmla="*/ 407 w 995"/>
                <a:gd name="T17" fmla="*/ 530 h 576"/>
                <a:gd name="T18" fmla="*/ 453 w 995"/>
                <a:gd name="T19" fmla="*/ 557 h 576"/>
                <a:gd name="T20" fmla="*/ 476 w 995"/>
                <a:gd name="T21" fmla="*/ 570 h 576"/>
                <a:gd name="T22" fmla="*/ 477 w 995"/>
                <a:gd name="T23" fmla="*/ 570 h 576"/>
                <a:gd name="T24" fmla="*/ 477 w 995"/>
                <a:gd name="T25" fmla="*/ 570 h 576"/>
                <a:gd name="T26" fmla="*/ 477 w 995"/>
                <a:gd name="T27" fmla="*/ 570 h 576"/>
                <a:gd name="T28" fmla="*/ 477 w 995"/>
                <a:gd name="T29" fmla="*/ 570 h 576"/>
                <a:gd name="T30" fmla="*/ 477 w 995"/>
                <a:gd name="T31" fmla="*/ 570 h 576"/>
                <a:gd name="T32" fmla="*/ 479 w 995"/>
                <a:gd name="T33" fmla="*/ 571 h 576"/>
                <a:gd name="T34" fmla="*/ 482 w 995"/>
                <a:gd name="T35" fmla="*/ 573 h 576"/>
                <a:gd name="T36" fmla="*/ 487 w 995"/>
                <a:gd name="T37" fmla="*/ 574 h 576"/>
                <a:gd name="T38" fmla="*/ 493 w 995"/>
                <a:gd name="T39" fmla="*/ 576 h 576"/>
                <a:gd name="T40" fmla="*/ 498 w 995"/>
                <a:gd name="T41" fmla="*/ 576 h 576"/>
                <a:gd name="T42" fmla="*/ 499 w 995"/>
                <a:gd name="T43" fmla="*/ 576 h 576"/>
                <a:gd name="T44" fmla="*/ 510 w 995"/>
                <a:gd name="T45" fmla="*/ 574 h 576"/>
                <a:gd name="T46" fmla="*/ 513 w 995"/>
                <a:gd name="T47" fmla="*/ 573 h 576"/>
                <a:gd name="T48" fmla="*/ 516 w 995"/>
                <a:gd name="T49" fmla="*/ 572 h 576"/>
                <a:gd name="T50" fmla="*/ 518 w 995"/>
                <a:gd name="T51" fmla="*/ 570 h 576"/>
                <a:gd name="T52" fmla="*/ 521 w 995"/>
                <a:gd name="T53" fmla="*/ 569 h 576"/>
                <a:gd name="T54" fmla="*/ 544 w 995"/>
                <a:gd name="T55" fmla="*/ 555 h 576"/>
                <a:gd name="T56" fmla="*/ 590 w 995"/>
                <a:gd name="T57" fmla="*/ 529 h 576"/>
                <a:gd name="T58" fmla="*/ 679 w 995"/>
                <a:gd name="T59" fmla="*/ 478 h 576"/>
                <a:gd name="T60" fmla="*/ 781 w 995"/>
                <a:gd name="T61" fmla="*/ 421 h 576"/>
                <a:gd name="T62" fmla="*/ 988 w 995"/>
                <a:gd name="T63" fmla="*/ 301 h 576"/>
                <a:gd name="T64" fmla="*/ 995 w 995"/>
                <a:gd name="T65" fmla="*/ 289 h 576"/>
                <a:gd name="T66" fmla="*/ 988 w 995"/>
                <a:gd name="T67" fmla="*/ 277 h 576"/>
                <a:gd name="T68" fmla="*/ 517 w 995"/>
                <a:gd name="T69" fmla="*/ 6 h 576"/>
                <a:gd name="T70" fmla="*/ 498 w 995"/>
                <a:gd name="T7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5" h="576">
                  <a:moveTo>
                    <a:pt x="498" y="0"/>
                  </a:moveTo>
                  <a:cubicBezTo>
                    <a:pt x="491" y="0"/>
                    <a:pt x="484" y="2"/>
                    <a:pt x="478" y="6"/>
                  </a:cubicBezTo>
                  <a:cubicBezTo>
                    <a:pt x="7" y="277"/>
                    <a:pt x="7" y="277"/>
                    <a:pt x="7" y="277"/>
                  </a:cubicBezTo>
                  <a:cubicBezTo>
                    <a:pt x="3" y="280"/>
                    <a:pt x="0" y="284"/>
                    <a:pt x="0" y="289"/>
                  </a:cubicBezTo>
                  <a:cubicBezTo>
                    <a:pt x="0" y="294"/>
                    <a:pt x="3" y="298"/>
                    <a:pt x="7" y="301"/>
                  </a:cubicBezTo>
                  <a:cubicBezTo>
                    <a:pt x="218" y="423"/>
                    <a:pt x="218" y="423"/>
                    <a:pt x="218" y="423"/>
                  </a:cubicBezTo>
                  <a:cubicBezTo>
                    <a:pt x="223" y="426"/>
                    <a:pt x="229" y="429"/>
                    <a:pt x="235" y="432"/>
                  </a:cubicBezTo>
                  <a:cubicBezTo>
                    <a:pt x="261" y="447"/>
                    <a:pt x="289" y="463"/>
                    <a:pt x="318" y="479"/>
                  </a:cubicBezTo>
                  <a:cubicBezTo>
                    <a:pt x="347" y="496"/>
                    <a:pt x="377" y="513"/>
                    <a:pt x="407" y="530"/>
                  </a:cubicBezTo>
                  <a:cubicBezTo>
                    <a:pt x="422" y="539"/>
                    <a:pt x="438" y="548"/>
                    <a:pt x="453" y="557"/>
                  </a:cubicBezTo>
                  <a:cubicBezTo>
                    <a:pt x="461" y="561"/>
                    <a:pt x="468" y="565"/>
                    <a:pt x="476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9" y="571"/>
                    <a:pt x="479" y="571"/>
                    <a:pt x="479" y="571"/>
                  </a:cubicBezTo>
                  <a:cubicBezTo>
                    <a:pt x="482" y="573"/>
                    <a:pt x="482" y="573"/>
                    <a:pt x="482" y="573"/>
                  </a:cubicBezTo>
                  <a:cubicBezTo>
                    <a:pt x="484" y="573"/>
                    <a:pt x="485" y="574"/>
                    <a:pt x="487" y="574"/>
                  </a:cubicBezTo>
                  <a:cubicBezTo>
                    <a:pt x="489" y="575"/>
                    <a:pt x="491" y="575"/>
                    <a:pt x="493" y="576"/>
                  </a:cubicBezTo>
                  <a:cubicBezTo>
                    <a:pt x="494" y="576"/>
                    <a:pt x="496" y="576"/>
                    <a:pt x="498" y="576"/>
                  </a:cubicBezTo>
                  <a:cubicBezTo>
                    <a:pt x="498" y="576"/>
                    <a:pt x="498" y="576"/>
                    <a:pt x="499" y="576"/>
                  </a:cubicBezTo>
                  <a:cubicBezTo>
                    <a:pt x="502" y="576"/>
                    <a:pt x="506" y="575"/>
                    <a:pt x="510" y="574"/>
                  </a:cubicBezTo>
                  <a:cubicBezTo>
                    <a:pt x="513" y="573"/>
                    <a:pt x="513" y="573"/>
                    <a:pt x="513" y="573"/>
                  </a:cubicBezTo>
                  <a:cubicBezTo>
                    <a:pt x="514" y="573"/>
                    <a:pt x="515" y="572"/>
                    <a:pt x="516" y="572"/>
                  </a:cubicBezTo>
                  <a:cubicBezTo>
                    <a:pt x="518" y="570"/>
                    <a:pt x="518" y="570"/>
                    <a:pt x="518" y="570"/>
                  </a:cubicBezTo>
                  <a:cubicBezTo>
                    <a:pt x="521" y="569"/>
                    <a:pt x="521" y="569"/>
                    <a:pt x="521" y="569"/>
                  </a:cubicBezTo>
                  <a:cubicBezTo>
                    <a:pt x="529" y="564"/>
                    <a:pt x="536" y="560"/>
                    <a:pt x="544" y="555"/>
                  </a:cubicBezTo>
                  <a:cubicBezTo>
                    <a:pt x="559" y="547"/>
                    <a:pt x="575" y="538"/>
                    <a:pt x="590" y="529"/>
                  </a:cubicBezTo>
                  <a:cubicBezTo>
                    <a:pt x="620" y="512"/>
                    <a:pt x="650" y="495"/>
                    <a:pt x="679" y="478"/>
                  </a:cubicBezTo>
                  <a:cubicBezTo>
                    <a:pt x="715" y="458"/>
                    <a:pt x="749" y="439"/>
                    <a:pt x="781" y="421"/>
                  </a:cubicBezTo>
                  <a:cubicBezTo>
                    <a:pt x="988" y="301"/>
                    <a:pt x="988" y="301"/>
                    <a:pt x="988" y="301"/>
                  </a:cubicBezTo>
                  <a:cubicBezTo>
                    <a:pt x="992" y="298"/>
                    <a:pt x="995" y="294"/>
                    <a:pt x="995" y="289"/>
                  </a:cubicBezTo>
                  <a:cubicBezTo>
                    <a:pt x="995" y="284"/>
                    <a:pt x="992" y="280"/>
                    <a:pt x="988" y="277"/>
                  </a:cubicBezTo>
                  <a:cubicBezTo>
                    <a:pt x="517" y="6"/>
                    <a:pt x="517" y="6"/>
                    <a:pt x="517" y="6"/>
                  </a:cubicBezTo>
                  <a:cubicBezTo>
                    <a:pt x="511" y="2"/>
                    <a:pt x="504" y="0"/>
                    <a:pt x="498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80" name="Freeform 16">
              <a:extLst>
                <a:ext uri="{FF2B5EF4-FFF2-40B4-BE49-F238E27FC236}">
                  <a16:creationId xmlns:a16="http://schemas.microsoft.com/office/drawing/2014/main" id="{BFCC3F6A-0C7B-44CE-BC0E-44D62A2F1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7038" y="3408363"/>
              <a:ext cx="3725863" cy="1066800"/>
            </a:xfrm>
            <a:custGeom>
              <a:avLst/>
              <a:gdLst>
                <a:gd name="T0" fmla="*/ 987 w 987"/>
                <a:gd name="T1" fmla="*/ 0 h 282"/>
                <a:gd name="T2" fmla="*/ 944 w 987"/>
                <a:gd name="T3" fmla="*/ 23 h 282"/>
                <a:gd name="T4" fmla="*/ 895 w 987"/>
                <a:gd name="T5" fmla="*/ 50 h 282"/>
                <a:gd name="T6" fmla="*/ 832 w 987"/>
                <a:gd name="T7" fmla="*/ 86 h 282"/>
                <a:gd name="T8" fmla="*/ 776 w 987"/>
                <a:gd name="T9" fmla="*/ 118 h 282"/>
                <a:gd name="T10" fmla="*/ 512 w 987"/>
                <a:gd name="T11" fmla="*/ 270 h 282"/>
                <a:gd name="T12" fmla="*/ 493 w 987"/>
                <a:gd name="T13" fmla="*/ 275 h 282"/>
                <a:gd name="T14" fmla="*/ 473 w 987"/>
                <a:gd name="T15" fmla="*/ 270 h 282"/>
                <a:gd name="T16" fmla="*/ 213 w 987"/>
                <a:gd name="T17" fmla="*/ 120 h 282"/>
                <a:gd name="T18" fmla="*/ 155 w 987"/>
                <a:gd name="T19" fmla="*/ 87 h 282"/>
                <a:gd name="T20" fmla="*/ 92 w 987"/>
                <a:gd name="T21" fmla="*/ 52 h 282"/>
                <a:gd name="T22" fmla="*/ 43 w 987"/>
                <a:gd name="T23" fmla="*/ 24 h 282"/>
                <a:gd name="T24" fmla="*/ 0 w 987"/>
                <a:gd name="T25" fmla="*/ 1 h 282"/>
                <a:gd name="T26" fmla="*/ 42 w 987"/>
                <a:gd name="T27" fmla="*/ 26 h 282"/>
                <a:gd name="T28" fmla="*/ 90 w 987"/>
                <a:gd name="T29" fmla="*/ 55 h 282"/>
                <a:gd name="T30" fmla="*/ 152 w 987"/>
                <a:gd name="T31" fmla="*/ 92 h 282"/>
                <a:gd name="T32" fmla="*/ 189 w 987"/>
                <a:gd name="T33" fmla="*/ 114 h 282"/>
                <a:gd name="T34" fmla="*/ 469 w 987"/>
                <a:gd name="T35" fmla="*/ 276 h 282"/>
                <a:gd name="T36" fmla="*/ 493 w 987"/>
                <a:gd name="T37" fmla="*/ 282 h 282"/>
                <a:gd name="T38" fmla="*/ 516 w 987"/>
                <a:gd name="T39" fmla="*/ 276 h 282"/>
                <a:gd name="T40" fmla="*/ 798 w 987"/>
                <a:gd name="T41" fmla="*/ 113 h 282"/>
                <a:gd name="T42" fmla="*/ 835 w 987"/>
                <a:gd name="T43" fmla="*/ 91 h 282"/>
                <a:gd name="T44" fmla="*/ 897 w 987"/>
                <a:gd name="T45" fmla="*/ 54 h 282"/>
                <a:gd name="T46" fmla="*/ 945 w 987"/>
                <a:gd name="T47" fmla="*/ 25 h 282"/>
                <a:gd name="T48" fmla="*/ 987 w 987"/>
                <a:gd name="T4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7" h="282">
                  <a:moveTo>
                    <a:pt x="987" y="0"/>
                  </a:moveTo>
                  <a:cubicBezTo>
                    <a:pt x="987" y="0"/>
                    <a:pt x="972" y="8"/>
                    <a:pt x="944" y="23"/>
                  </a:cubicBezTo>
                  <a:cubicBezTo>
                    <a:pt x="931" y="31"/>
                    <a:pt x="914" y="40"/>
                    <a:pt x="895" y="50"/>
                  </a:cubicBezTo>
                  <a:cubicBezTo>
                    <a:pt x="877" y="61"/>
                    <a:pt x="855" y="73"/>
                    <a:pt x="832" y="86"/>
                  </a:cubicBezTo>
                  <a:cubicBezTo>
                    <a:pt x="814" y="96"/>
                    <a:pt x="796" y="106"/>
                    <a:pt x="776" y="118"/>
                  </a:cubicBezTo>
                  <a:cubicBezTo>
                    <a:pt x="512" y="270"/>
                    <a:pt x="512" y="270"/>
                    <a:pt x="512" y="270"/>
                  </a:cubicBezTo>
                  <a:cubicBezTo>
                    <a:pt x="506" y="273"/>
                    <a:pt x="499" y="275"/>
                    <a:pt x="493" y="275"/>
                  </a:cubicBezTo>
                  <a:cubicBezTo>
                    <a:pt x="486" y="275"/>
                    <a:pt x="479" y="273"/>
                    <a:pt x="473" y="27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193" y="108"/>
                    <a:pt x="173" y="97"/>
                    <a:pt x="155" y="87"/>
                  </a:cubicBezTo>
                  <a:cubicBezTo>
                    <a:pt x="132" y="74"/>
                    <a:pt x="111" y="62"/>
                    <a:pt x="92" y="52"/>
                  </a:cubicBezTo>
                  <a:cubicBezTo>
                    <a:pt x="73" y="41"/>
                    <a:pt x="56" y="32"/>
                    <a:pt x="43" y="24"/>
                  </a:cubicBezTo>
                  <a:cubicBezTo>
                    <a:pt x="16" y="9"/>
                    <a:pt x="0" y="1"/>
                    <a:pt x="0" y="1"/>
                  </a:cubicBezTo>
                  <a:cubicBezTo>
                    <a:pt x="0" y="1"/>
                    <a:pt x="15" y="10"/>
                    <a:pt x="42" y="26"/>
                  </a:cubicBezTo>
                  <a:cubicBezTo>
                    <a:pt x="55" y="34"/>
                    <a:pt x="71" y="44"/>
                    <a:pt x="90" y="55"/>
                  </a:cubicBezTo>
                  <a:cubicBezTo>
                    <a:pt x="108" y="66"/>
                    <a:pt x="129" y="79"/>
                    <a:pt x="152" y="92"/>
                  </a:cubicBezTo>
                  <a:cubicBezTo>
                    <a:pt x="164" y="99"/>
                    <a:pt x="177" y="107"/>
                    <a:pt x="189" y="114"/>
                  </a:cubicBezTo>
                  <a:cubicBezTo>
                    <a:pt x="469" y="276"/>
                    <a:pt x="469" y="276"/>
                    <a:pt x="469" y="276"/>
                  </a:cubicBezTo>
                  <a:cubicBezTo>
                    <a:pt x="477" y="280"/>
                    <a:pt x="485" y="282"/>
                    <a:pt x="493" y="282"/>
                  </a:cubicBezTo>
                  <a:cubicBezTo>
                    <a:pt x="501" y="282"/>
                    <a:pt x="509" y="280"/>
                    <a:pt x="516" y="276"/>
                  </a:cubicBezTo>
                  <a:cubicBezTo>
                    <a:pt x="798" y="113"/>
                    <a:pt x="798" y="113"/>
                    <a:pt x="798" y="113"/>
                  </a:cubicBezTo>
                  <a:cubicBezTo>
                    <a:pt x="811" y="106"/>
                    <a:pt x="823" y="98"/>
                    <a:pt x="835" y="91"/>
                  </a:cubicBezTo>
                  <a:cubicBezTo>
                    <a:pt x="858" y="78"/>
                    <a:pt x="879" y="65"/>
                    <a:pt x="897" y="54"/>
                  </a:cubicBezTo>
                  <a:cubicBezTo>
                    <a:pt x="916" y="43"/>
                    <a:pt x="932" y="33"/>
                    <a:pt x="945" y="25"/>
                  </a:cubicBezTo>
                  <a:cubicBezTo>
                    <a:pt x="972" y="9"/>
                    <a:pt x="987" y="0"/>
                    <a:pt x="987" y="0"/>
                  </a:cubicBezTo>
                </a:path>
              </a:pathLst>
            </a:custGeom>
            <a:solidFill>
              <a:schemeClr val="accent4">
                <a:lumMod val="50000"/>
                <a:alpha val="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E374FE4E-46AE-4DA5-84D3-7D3EBCA7B46F}"/>
              </a:ext>
            </a:extLst>
          </p:cNvPr>
          <p:cNvGrpSpPr/>
          <p:nvPr/>
        </p:nvGrpSpPr>
        <p:grpSpPr>
          <a:xfrm>
            <a:off x="6269832" y="4478905"/>
            <a:ext cx="5753100" cy="3612357"/>
            <a:chOff x="4179888" y="2228850"/>
            <a:chExt cx="3835400" cy="2408238"/>
          </a:xfrm>
          <a:effectLst>
            <a:outerShdw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72" name="Freeform 14">
              <a:extLst>
                <a:ext uri="{FF2B5EF4-FFF2-40B4-BE49-F238E27FC236}">
                  <a16:creationId xmlns:a16="http://schemas.microsoft.com/office/drawing/2014/main" id="{C424FB7C-A3C8-4DFB-832B-41CF706C9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888" y="2228850"/>
              <a:ext cx="3835400" cy="2252663"/>
            </a:xfrm>
            <a:custGeom>
              <a:avLst/>
              <a:gdLst>
                <a:gd name="T0" fmla="*/ 14 w 1016"/>
                <a:gd name="T1" fmla="*/ 316 h 596"/>
                <a:gd name="T2" fmla="*/ 484 w 1016"/>
                <a:gd name="T3" fmla="*/ 588 h 596"/>
                <a:gd name="T4" fmla="*/ 531 w 1016"/>
                <a:gd name="T5" fmla="*/ 588 h 596"/>
                <a:gd name="T6" fmla="*/ 1002 w 1016"/>
                <a:gd name="T7" fmla="*/ 316 h 596"/>
                <a:gd name="T8" fmla="*/ 1002 w 1016"/>
                <a:gd name="T9" fmla="*/ 280 h 596"/>
                <a:gd name="T10" fmla="*/ 531 w 1016"/>
                <a:gd name="T11" fmla="*/ 8 h 596"/>
                <a:gd name="T12" fmla="*/ 484 w 1016"/>
                <a:gd name="T13" fmla="*/ 8 h 596"/>
                <a:gd name="T14" fmla="*/ 14 w 1016"/>
                <a:gd name="T15" fmla="*/ 280 h 596"/>
                <a:gd name="T16" fmla="*/ 14 w 1016"/>
                <a:gd name="T17" fmla="*/ 31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596">
                  <a:moveTo>
                    <a:pt x="14" y="316"/>
                  </a:moveTo>
                  <a:cubicBezTo>
                    <a:pt x="484" y="588"/>
                    <a:pt x="484" y="588"/>
                    <a:pt x="484" y="588"/>
                  </a:cubicBezTo>
                  <a:cubicBezTo>
                    <a:pt x="499" y="596"/>
                    <a:pt x="516" y="596"/>
                    <a:pt x="531" y="588"/>
                  </a:cubicBezTo>
                  <a:cubicBezTo>
                    <a:pt x="1002" y="316"/>
                    <a:pt x="1002" y="316"/>
                    <a:pt x="1002" y="316"/>
                  </a:cubicBezTo>
                  <a:cubicBezTo>
                    <a:pt x="1016" y="308"/>
                    <a:pt x="1016" y="288"/>
                    <a:pt x="1002" y="280"/>
                  </a:cubicBezTo>
                  <a:cubicBezTo>
                    <a:pt x="531" y="8"/>
                    <a:pt x="531" y="8"/>
                    <a:pt x="531" y="8"/>
                  </a:cubicBezTo>
                  <a:cubicBezTo>
                    <a:pt x="516" y="0"/>
                    <a:pt x="499" y="0"/>
                    <a:pt x="484" y="8"/>
                  </a:cubicBezTo>
                  <a:cubicBezTo>
                    <a:pt x="14" y="280"/>
                    <a:pt x="14" y="280"/>
                    <a:pt x="14" y="280"/>
                  </a:cubicBezTo>
                  <a:cubicBezTo>
                    <a:pt x="0" y="288"/>
                    <a:pt x="0" y="308"/>
                    <a:pt x="14" y="316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73" name="Freeform 15">
              <a:extLst>
                <a:ext uri="{FF2B5EF4-FFF2-40B4-BE49-F238E27FC236}">
                  <a16:creationId xmlns:a16="http://schemas.microsoft.com/office/drawing/2014/main" id="{A76B688A-62BA-4EE9-9A19-9FEFA3EB7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000" y="3367088"/>
              <a:ext cx="3810000" cy="1270000"/>
            </a:xfrm>
            <a:custGeom>
              <a:avLst/>
              <a:gdLst>
                <a:gd name="T0" fmla="*/ 1009 w 1009"/>
                <a:gd name="T1" fmla="*/ 0 h 336"/>
                <a:gd name="T2" fmla="*/ 1009 w 1009"/>
                <a:gd name="T3" fmla="*/ 38 h 336"/>
                <a:gd name="T4" fmla="*/ 999 w 1009"/>
                <a:gd name="T5" fmla="*/ 56 h 336"/>
                <a:gd name="T6" fmla="*/ 528 w 1009"/>
                <a:gd name="T7" fmla="*/ 328 h 336"/>
                <a:gd name="T8" fmla="*/ 524 w 1009"/>
                <a:gd name="T9" fmla="*/ 330 h 336"/>
                <a:gd name="T10" fmla="*/ 481 w 1009"/>
                <a:gd name="T11" fmla="*/ 328 h 336"/>
                <a:gd name="T12" fmla="*/ 11 w 1009"/>
                <a:gd name="T13" fmla="*/ 56 h 336"/>
                <a:gd name="T14" fmla="*/ 3 w 1009"/>
                <a:gd name="T15" fmla="*/ 48 h 336"/>
                <a:gd name="T16" fmla="*/ 0 w 1009"/>
                <a:gd name="T17" fmla="*/ 38 h 336"/>
                <a:gd name="T18" fmla="*/ 0 w 1009"/>
                <a:gd name="T19" fmla="*/ 0 h 336"/>
                <a:gd name="T20" fmla="*/ 0 w 1009"/>
                <a:gd name="T21" fmla="*/ 0 h 336"/>
                <a:gd name="T22" fmla="*/ 11 w 1009"/>
                <a:gd name="T23" fmla="*/ 15 h 336"/>
                <a:gd name="T24" fmla="*/ 481 w 1009"/>
                <a:gd name="T25" fmla="*/ 287 h 336"/>
                <a:gd name="T26" fmla="*/ 528 w 1009"/>
                <a:gd name="T27" fmla="*/ 287 h 336"/>
                <a:gd name="T28" fmla="*/ 999 w 1009"/>
                <a:gd name="T29" fmla="*/ 15 h 336"/>
                <a:gd name="T30" fmla="*/ 1009 w 1009"/>
                <a:gd name="T31" fmla="*/ 0 h 336"/>
                <a:gd name="T32" fmla="*/ 1009 w 1009"/>
                <a:gd name="T3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9" h="336">
                  <a:moveTo>
                    <a:pt x="1009" y="0"/>
                  </a:moveTo>
                  <a:cubicBezTo>
                    <a:pt x="1009" y="38"/>
                    <a:pt x="1009" y="38"/>
                    <a:pt x="1009" y="38"/>
                  </a:cubicBezTo>
                  <a:cubicBezTo>
                    <a:pt x="1009" y="45"/>
                    <a:pt x="1006" y="52"/>
                    <a:pt x="999" y="56"/>
                  </a:cubicBezTo>
                  <a:cubicBezTo>
                    <a:pt x="528" y="328"/>
                    <a:pt x="528" y="328"/>
                    <a:pt x="528" y="328"/>
                  </a:cubicBezTo>
                  <a:cubicBezTo>
                    <a:pt x="526" y="328"/>
                    <a:pt x="525" y="329"/>
                    <a:pt x="524" y="330"/>
                  </a:cubicBezTo>
                  <a:cubicBezTo>
                    <a:pt x="510" y="336"/>
                    <a:pt x="495" y="335"/>
                    <a:pt x="481" y="328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7" y="54"/>
                    <a:pt x="4" y="51"/>
                    <a:pt x="3" y="48"/>
                  </a:cubicBezTo>
                  <a:cubicBezTo>
                    <a:pt x="1" y="45"/>
                    <a:pt x="0" y="41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5" y="12"/>
                    <a:pt x="11" y="15"/>
                  </a:cubicBezTo>
                  <a:cubicBezTo>
                    <a:pt x="481" y="287"/>
                    <a:pt x="481" y="287"/>
                    <a:pt x="481" y="287"/>
                  </a:cubicBezTo>
                  <a:cubicBezTo>
                    <a:pt x="496" y="295"/>
                    <a:pt x="513" y="295"/>
                    <a:pt x="528" y="287"/>
                  </a:cubicBezTo>
                  <a:cubicBezTo>
                    <a:pt x="999" y="15"/>
                    <a:pt x="999" y="15"/>
                    <a:pt x="999" y="15"/>
                  </a:cubicBezTo>
                  <a:cubicBezTo>
                    <a:pt x="1005" y="12"/>
                    <a:pt x="1008" y="6"/>
                    <a:pt x="1009" y="0"/>
                  </a:cubicBezTo>
                  <a:cubicBezTo>
                    <a:pt x="1009" y="0"/>
                    <a:pt x="1009" y="0"/>
                    <a:pt x="1009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74" name="Freeform 18">
              <a:extLst>
                <a:ext uri="{FF2B5EF4-FFF2-40B4-BE49-F238E27FC236}">
                  <a16:creationId xmlns:a16="http://schemas.microsoft.com/office/drawing/2014/main" id="{BDCCD1A0-42FC-4099-B64E-0E6C0A7B6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988" y="2262188"/>
              <a:ext cx="3756025" cy="2178050"/>
            </a:xfrm>
            <a:custGeom>
              <a:avLst/>
              <a:gdLst>
                <a:gd name="T0" fmla="*/ 498 w 995"/>
                <a:gd name="T1" fmla="*/ 0 h 576"/>
                <a:gd name="T2" fmla="*/ 478 w 995"/>
                <a:gd name="T3" fmla="*/ 6 h 576"/>
                <a:gd name="T4" fmla="*/ 7 w 995"/>
                <a:gd name="T5" fmla="*/ 277 h 576"/>
                <a:gd name="T6" fmla="*/ 0 w 995"/>
                <a:gd name="T7" fmla="*/ 289 h 576"/>
                <a:gd name="T8" fmla="*/ 7 w 995"/>
                <a:gd name="T9" fmla="*/ 301 h 576"/>
                <a:gd name="T10" fmla="*/ 218 w 995"/>
                <a:gd name="T11" fmla="*/ 423 h 576"/>
                <a:gd name="T12" fmla="*/ 235 w 995"/>
                <a:gd name="T13" fmla="*/ 432 h 576"/>
                <a:gd name="T14" fmla="*/ 318 w 995"/>
                <a:gd name="T15" fmla="*/ 479 h 576"/>
                <a:gd name="T16" fmla="*/ 407 w 995"/>
                <a:gd name="T17" fmla="*/ 530 h 576"/>
                <a:gd name="T18" fmla="*/ 453 w 995"/>
                <a:gd name="T19" fmla="*/ 557 h 576"/>
                <a:gd name="T20" fmla="*/ 476 w 995"/>
                <a:gd name="T21" fmla="*/ 570 h 576"/>
                <a:gd name="T22" fmla="*/ 477 w 995"/>
                <a:gd name="T23" fmla="*/ 570 h 576"/>
                <a:gd name="T24" fmla="*/ 477 w 995"/>
                <a:gd name="T25" fmla="*/ 570 h 576"/>
                <a:gd name="T26" fmla="*/ 477 w 995"/>
                <a:gd name="T27" fmla="*/ 570 h 576"/>
                <a:gd name="T28" fmla="*/ 477 w 995"/>
                <a:gd name="T29" fmla="*/ 570 h 576"/>
                <a:gd name="T30" fmla="*/ 477 w 995"/>
                <a:gd name="T31" fmla="*/ 570 h 576"/>
                <a:gd name="T32" fmla="*/ 479 w 995"/>
                <a:gd name="T33" fmla="*/ 571 h 576"/>
                <a:gd name="T34" fmla="*/ 482 w 995"/>
                <a:gd name="T35" fmla="*/ 573 h 576"/>
                <a:gd name="T36" fmla="*/ 487 w 995"/>
                <a:gd name="T37" fmla="*/ 574 h 576"/>
                <a:gd name="T38" fmla="*/ 493 w 995"/>
                <a:gd name="T39" fmla="*/ 576 h 576"/>
                <a:gd name="T40" fmla="*/ 498 w 995"/>
                <a:gd name="T41" fmla="*/ 576 h 576"/>
                <a:gd name="T42" fmla="*/ 499 w 995"/>
                <a:gd name="T43" fmla="*/ 576 h 576"/>
                <a:gd name="T44" fmla="*/ 510 w 995"/>
                <a:gd name="T45" fmla="*/ 574 h 576"/>
                <a:gd name="T46" fmla="*/ 513 w 995"/>
                <a:gd name="T47" fmla="*/ 573 h 576"/>
                <a:gd name="T48" fmla="*/ 516 w 995"/>
                <a:gd name="T49" fmla="*/ 572 h 576"/>
                <a:gd name="T50" fmla="*/ 518 w 995"/>
                <a:gd name="T51" fmla="*/ 570 h 576"/>
                <a:gd name="T52" fmla="*/ 521 w 995"/>
                <a:gd name="T53" fmla="*/ 569 h 576"/>
                <a:gd name="T54" fmla="*/ 544 w 995"/>
                <a:gd name="T55" fmla="*/ 555 h 576"/>
                <a:gd name="T56" fmla="*/ 590 w 995"/>
                <a:gd name="T57" fmla="*/ 529 h 576"/>
                <a:gd name="T58" fmla="*/ 679 w 995"/>
                <a:gd name="T59" fmla="*/ 478 h 576"/>
                <a:gd name="T60" fmla="*/ 781 w 995"/>
                <a:gd name="T61" fmla="*/ 421 h 576"/>
                <a:gd name="T62" fmla="*/ 988 w 995"/>
                <a:gd name="T63" fmla="*/ 301 h 576"/>
                <a:gd name="T64" fmla="*/ 995 w 995"/>
                <a:gd name="T65" fmla="*/ 289 h 576"/>
                <a:gd name="T66" fmla="*/ 988 w 995"/>
                <a:gd name="T67" fmla="*/ 277 h 576"/>
                <a:gd name="T68" fmla="*/ 517 w 995"/>
                <a:gd name="T69" fmla="*/ 6 h 576"/>
                <a:gd name="T70" fmla="*/ 498 w 995"/>
                <a:gd name="T7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5" h="576">
                  <a:moveTo>
                    <a:pt x="498" y="0"/>
                  </a:moveTo>
                  <a:cubicBezTo>
                    <a:pt x="491" y="0"/>
                    <a:pt x="484" y="2"/>
                    <a:pt x="478" y="6"/>
                  </a:cubicBezTo>
                  <a:cubicBezTo>
                    <a:pt x="7" y="277"/>
                    <a:pt x="7" y="277"/>
                    <a:pt x="7" y="277"/>
                  </a:cubicBezTo>
                  <a:cubicBezTo>
                    <a:pt x="3" y="280"/>
                    <a:pt x="0" y="284"/>
                    <a:pt x="0" y="289"/>
                  </a:cubicBezTo>
                  <a:cubicBezTo>
                    <a:pt x="0" y="294"/>
                    <a:pt x="3" y="298"/>
                    <a:pt x="7" y="301"/>
                  </a:cubicBezTo>
                  <a:cubicBezTo>
                    <a:pt x="218" y="423"/>
                    <a:pt x="218" y="423"/>
                    <a:pt x="218" y="423"/>
                  </a:cubicBezTo>
                  <a:cubicBezTo>
                    <a:pt x="223" y="426"/>
                    <a:pt x="229" y="429"/>
                    <a:pt x="235" y="432"/>
                  </a:cubicBezTo>
                  <a:cubicBezTo>
                    <a:pt x="261" y="447"/>
                    <a:pt x="289" y="463"/>
                    <a:pt x="318" y="479"/>
                  </a:cubicBezTo>
                  <a:cubicBezTo>
                    <a:pt x="347" y="496"/>
                    <a:pt x="377" y="513"/>
                    <a:pt x="407" y="530"/>
                  </a:cubicBezTo>
                  <a:cubicBezTo>
                    <a:pt x="422" y="539"/>
                    <a:pt x="438" y="548"/>
                    <a:pt x="453" y="557"/>
                  </a:cubicBezTo>
                  <a:cubicBezTo>
                    <a:pt x="461" y="561"/>
                    <a:pt x="468" y="565"/>
                    <a:pt x="476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9" y="571"/>
                    <a:pt x="479" y="571"/>
                    <a:pt x="479" y="571"/>
                  </a:cubicBezTo>
                  <a:cubicBezTo>
                    <a:pt x="482" y="573"/>
                    <a:pt x="482" y="573"/>
                    <a:pt x="482" y="573"/>
                  </a:cubicBezTo>
                  <a:cubicBezTo>
                    <a:pt x="484" y="573"/>
                    <a:pt x="485" y="574"/>
                    <a:pt x="487" y="574"/>
                  </a:cubicBezTo>
                  <a:cubicBezTo>
                    <a:pt x="489" y="575"/>
                    <a:pt x="491" y="575"/>
                    <a:pt x="493" y="576"/>
                  </a:cubicBezTo>
                  <a:cubicBezTo>
                    <a:pt x="494" y="576"/>
                    <a:pt x="496" y="576"/>
                    <a:pt x="498" y="576"/>
                  </a:cubicBezTo>
                  <a:cubicBezTo>
                    <a:pt x="498" y="576"/>
                    <a:pt x="498" y="576"/>
                    <a:pt x="499" y="576"/>
                  </a:cubicBezTo>
                  <a:cubicBezTo>
                    <a:pt x="502" y="576"/>
                    <a:pt x="506" y="575"/>
                    <a:pt x="510" y="574"/>
                  </a:cubicBezTo>
                  <a:cubicBezTo>
                    <a:pt x="513" y="573"/>
                    <a:pt x="513" y="573"/>
                    <a:pt x="513" y="573"/>
                  </a:cubicBezTo>
                  <a:cubicBezTo>
                    <a:pt x="514" y="573"/>
                    <a:pt x="515" y="572"/>
                    <a:pt x="516" y="572"/>
                  </a:cubicBezTo>
                  <a:cubicBezTo>
                    <a:pt x="518" y="570"/>
                    <a:pt x="518" y="570"/>
                    <a:pt x="518" y="570"/>
                  </a:cubicBezTo>
                  <a:cubicBezTo>
                    <a:pt x="521" y="569"/>
                    <a:pt x="521" y="569"/>
                    <a:pt x="521" y="569"/>
                  </a:cubicBezTo>
                  <a:cubicBezTo>
                    <a:pt x="529" y="564"/>
                    <a:pt x="536" y="560"/>
                    <a:pt x="544" y="555"/>
                  </a:cubicBezTo>
                  <a:cubicBezTo>
                    <a:pt x="559" y="547"/>
                    <a:pt x="575" y="538"/>
                    <a:pt x="590" y="529"/>
                  </a:cubicBezTo>
                  <a:cubicBezTo>
                    <a:pt x="620" y="512"/>
                    <a:pt x="650" y="495"/>
                    <a:pt x="679" y="478"/>
                  </a:cubicBezTo>
                  <a:cubicBezTo>
                    <a:pt x="715" y="458"/>
                    <a:pt x="749" y="439"/>
                    <a:pt x="781" y="421"/>
                  </a:cubicBezTo>
                  <a:cubicBezTo>
                    <a:pt x="988" y="301"/>
                    <a:pt x="988" y="301"/>
                    <a:pt x="988" y="301"/>
                  </a:cubicBezTo>
                  <a:cubicBezTo>
                    <a:pt x="992" y="298"/>
                    <a:pt x="995" y="294"/>
                    <a:pt x="995" y="289"/>
                  </a:cubicBezTo>
                  <a:cubicBezTo>
                    <a:pt x="995" y="284"/>
                    <a:pt x="992" y="280"/>
                    <a:pt x="988" y="277"/>
                  </a:cubicBezTo>
                  <a:cubicBezTo>
                    <a:pt x="517" y="6"/>
                    <a:pt x="517" y="6"/>
                    <a:pt x="517" y="6"/>
                  </a:cubicBezTo>
                  <a:cubicBezTo>
                    <a:pt x="511" y="2"/>
                    <a:pt x="504" y="0"/>
                    <a:pt x="498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75" name="Freeform 16">
              <a:extLst>
                <a:ext uri="{FF2B5EF4-FFF2-40B4-BE49-F238E27FC236}">
                  <a16:creationId xmlns:a16="http://schemas.microsoft.com/office/drawing/2014/main" id="{1D7838B9-66D2-4576-848C-63B0877DD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7038" y="3408363"/>
              <a:ext cx="3725863" cy="1066800"/>
            </a:xfrm>
            <a:custGeom>
              <a:avLst/>
              <a:gdLst>
                <a:gd name="T0" fmla="*/ 987 w 987"/>
                <a:gd name="T1" fmla="*/ 0 h 282"/>
                <a:gd name="T2" fmla="*/ 944 w 987"/>
                <a:gd name="T3" fmla="*/ 23 h 282"/>
                <a:gd name="T4" fmla="*/ 895 w 987"/>
                <a:gd name="T5" fmla="*/ 50 h 282"/>
                <a:gd name="T6" fmla="*/ 832 w 987"/>
                <a:gd name="T7" fmla="*/ 86 h 282"/>
                <a:gd name="T8" fmla="*/ 776 w 987"/>
                <a:gd name="T9" fmla="*/ 118 h 282"/>
                <a:gd name="T10" fmla="*/ 512 w 987"/>
                <a:gd name="T11" fmla="*/ 270 h 282"/>
                <a:gd name="T12" fmla="*/ 493 w 987"/>
                <a:gd name="T13" fmla="*/ 275 h 282"/>
                <a:gd name="T14" fmla="*/ 473 w 987"/>
                <a:gd name="T15" fmla="*/ 270 h 282"/>
                <a:gd name="T16" fmla="*/ 213 w 987"/>
                <a:gd name="T17" fmla="*/ 120 h 282"/>
                <a:gd name="T18" fmla="*/ 155 w 987"/>
                <a:gd name="T19" fmla="*/ 87 h 282"/>
                <a:gd name="T20" fmla="*/ 92 w 987"/>
                <a:gd name="T21" fmla="*/ 52 h 282"/>
                <a:gd name="T22" fmla="*/ 43 w 987"/>
                <a:gd name="T23" fmla="*/ 24 h 282"/>
                <a:gd name="T24" fmla="*/ 0 w 987"/>
                <a:gd name="T25" fmla="*/ 1 h 282"/>
                <a:gd name="T26" fmla="*/ 42 w 987"/>
                <a:gd name="T27" fmla="*/ 26 h 282"/>
                <a:gd name="T28" fmla="*/ 90 w 987"/>
                <a:gd name="T29" fmla="*/ 55 h 282"/>
                <a:gd name="T30" fmla="*/ 152 w 987"/>
                <a:gd name="T31" fmla="*/ 92 h 282"/>
                <a:gd name="T32" fmla="*/ 189 w 987"/>
                <a:gd name="T33" fmla="*/ 114 h 282"/>
                <a:gd name="T34" fmla="*/ 469 w 987"/>
                <a:gd name="T35" fmla="*/ 276 h 282"/>
                <a:gd name="T36" fmla="*/ 493 w 987"/>
                <a:gd name="T37" fmla="*/ 282 h 282"/>
                <a:gd name="T38" fmla="*/ 516 w 987"/>
                <a:gd name="T39" fmla="*/ 276 h 282"/>
                <a:gd name="T40" fmla="*/ 798 w 987"/>
                <a:gd name="T41" fmla="*/ 113 h 282"/>
                <a:gd name="T42" fmla="*/ 835 w 987"/>
                <a:gd name="T43" fmla="*/ 91 h 282"/>
                <a:gd name="T44" fmla="*/ 897 w 987"/>
                <a:gd name="T45" fmla="*/ 54 h 282"/>
                <a:gd name="T46" fmla="*/ 945 w 987"/>
                <a:gd name="T47" fmla="*/ 25 h 282"/>
                <a:gd name="T48" fmla="*/ 987 w 987"/>
                <a:gd name="T4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7" h="282">
                  <a:moveTo>
                    <a:pt x="987" y="0"/>
                  </a:moveTo>
                  <a:cubicBezTo>
                    <a:pt x="987" y="0"/>
                    <a:pt x="972" y="8"/>
                    <a:pt x="944" y="23"/>
                  </a:cubicBezTo>
                  <a:cubicBezTo>
                    <a:pt x="931" y="31"/>
                    <a:pt x="914" y="40"/>
                    <a:pt x="895" y="50"/>
                  </a:cubicBezTo>
                  <a:cubicBezTo>
                    <a:pt x="877" y="61"/>
                    <a:pt x="855" y="73"/>
                    <a:pt x="832" y="86"/>
                  </a:cubicBezTo>
                  <a:cubicBezTo>
                    <a:pt x="814" y="96"/>
                    <a:pt x="796" y="106"/>
                    <a:pt x="776" y="118"/>
                  </a:cubicBezTo>
                  <a:cubicBezTo>
                    <a:pt x="512" y="270"/>
                    <a:pt x="512" y="270"/>
                    <a:pt x="512" y="270"/>
                  </a:cubicBezTo>
                  <a:cubicBezTo>
                    <a:pt x="506" y="273"/>
                    <a:pt x="499" y="275"/>
                    <a:pt x="493" y="275"/>
                  </a:cubicBezTo>
                  <a:cubicBezTo>
                    <a:pt x="486" y="275"/>
                    <a:pt x="479" y="273"/>
                    <a:pt x="473" y="27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193" y="108"/>
                    <a:pt x="173" y="97"/>
                    <a:pt x="155" y="87"/>
                  </a:cubicBezTo>
                  <a:cubicBezTo>
                    <a:pt x="132" y="74"/>
                    <a:pt x="111" y="62"/>
                    <a:pt x="92" y="52"/>
                  </a:cubicBezTo>
                  <a:cubicBezTo>
                    <a:pt x="73" y="41"/>
                    <a:pt x="56" y="32"/>
                    <a:pt x="43" y="24"/>
                  </a:cubicBezTo>
                  <a:cubicBezTo>
                    <a:pt x="16" y="9"/>
                    <a:pt x="0" y="1"/>
                    <a:pt x="0" y="1"/>
                  </a:cubicBezTo>
                  <a:cubicBezTo>
                    <a:pt x="0" y="1"/>
                    <a:pt x="15" y="10"/>
                    <a:pt x="42" y="26"/>
                  </a:cubicBezTo>
                  <a:cubicBezTo>
                    <a:pt x="55" y="34"/>
                    <a:pt x="71" y="44"/>
                    <a:pt x="90" y="55"/>
                  </a:cubicBezTo>
                  <a:cubicBezTo>
                    <a:pt x="108" y="66"/>
                    <a:pt x="129" y="79"/>
                    <a:pt x="152" y="92"/>
                  </a:cubicBezTo>
                  <a:cubicBezTo>
                    <a:pt x="164" y="99"/>
                    <a:pt x="177" y="107"/>
                    <a:pt x="189" y="114"/>
                  </a:cubicBezTo>
                  <a:cubicBezTo>
                    <a:pt x="469" y="276"/>
                    <a:pt x="469" y="276"/>
                    <a:pt x="469" y="276"/>
                  </a:cubicBezTo>
                  <a:cubicBezTo>
                    <a:pt x="477" y="280"/>
                    <a:pt x="485" y="282"/>
                    <a:pt x="493" y="282"/>
                  </a:cubicBezTo>
                  <a:cubicBezTo>
                    <a:pt x="501" y="282"/>
                    <a:pt x="509" y="280"/>
                    <a:pt x="516" y="276"/>
                  </a:cubicBezTo>
                  <a:cubicBezTo>
                    <a:pt x="798" y="113"/>
                    <a:pt x="798" y="113"/>
                    <a:pt x="798" y="113"/>
                  </a:cubicBezTo>
                  <a:cubicBezTo>
                    <a:pt x="811" y="106"/>
                    <a:pt x="823" y="98"/>
                    <a:pt x="835" y="91"/>
                  </a:cubicBezTo>
                  <a:cubicBezTo>
                    <a:pt x="858" y="78"/>
                    <a:pt x="879" y="65"/>
                    <a:pt x="897" y="54"/>
                  </a:cubicBezTo>
                  <a:cubicBezTo>
                    <a:pt x="916" y="43"/>
                    <a:pt x="932" y="33"/>
                    <a:pt x="945" y="25"/>
                  </a:cubicBezTo>
                  <a:cubicBezTo>
                    <a:pt x="972" y="9"/>
                    <a:pt x="987" y="0"/>
                    <a:pt x="987" y="0"/>
                  </a:cubicBezTo>
                </a:path>
              </a:pathLst>
            </a:custGeom>
            <a:solidFill>
              <a:schemeClr val="accent3">
                <a:lumMod val="50000"/>
                <a:alpha val="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36755C9F-D46A-4D66-8C7E-C7A84AE672E8}"/>
              </a:ext>
            </a:extLst>
          </p:cNvPr>
          <p:cNvGrpSpPr/>
          <p:nvPr/>
        </p:nvGrpSpPr>
        <p:grpSpPr>
          <a:xfrm>
            <a:off x="6269832" y="3363403"/>
            <a:ext cx="5753100" cy="3612357"/>
            <a:chOff x="4179888" y="2228850"/>
            <a:chExt cx="3835400" cy="2408238"/>
          </a:xfrm>
          <a:effectLst>
            <a:outerShdw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67" name="Freeform 14">
              <a:extLst>
                <a:ext uri="{FF2B5EF4-FFF2-40B4-BE49-F238E27FC236}">
                  <a16:creationId xmlns:a16="http://schemas.microsoft.com/office/drawing/2014/main" id="{202682E0-803A-4A25-8F05-133FD4D9D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888" y="2228850"/>
              <a:ext cx="3835400" cy="2252663"/>
            </a:xfrm>
            <a:custGeom>
              <a:avLst/>
              <a:gdLst>
                <a:gd name="T0" fmla="*/ 14 w 1016"/>
                <a:gd name="T1" fmla="*/ 316 h 596"/>
                <a:gd name="T2" fmla="*/ 484 w 1016"/>
                <a:gd name="T3" fmla="*/ 588 h 596"/>
                <a:gd name="T4" fmla="*/ 531 w 1016"/>
                <a:gd name="T5" fmla="*/ 588 h 596"/>
                <a:gd name="T6" fmla="*/ 1002 w 1016"/>
                <a:gd name="T7" fmla="*/ 316 h 596"/>
                <a:gd name="T8" fmla="*/ 1002 w 1016"/>
                <a:gd name="T9" fmla="*/ 280 h 596"/>
                <a:gd name="T10" fmla="*/ 531 w 1016"/>
                <a:gd name="T11" fmla="*/ 8 h 596"/>
                <a:gd name="T12" fmla="*/ 484 w 1016"/>
                <a:gd name="T13" fmla="*/ 8 h 596"/>
                <a:gd name="T14" fmla="*/ 14 w 1016"/>
                <a:gd name="T15" fmla="*/ 280 h 596"/>
                <a:gd name="T16" fmla="*/ 14 w 1016"/>
                <a:gd name="T17" fmla="*/ 31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596">
                  <a:moveTo>
                    <a:pt x="14" y="316"/>
                  </a:moveTo>
                  <a:cubicBezTo>
                    <a:pt x="484" y="588"/>
                    <a:pt x="484" y="588"/>
                    <a:pt x="484" y="588"/>
                  </a:cubicBezTo>
                  <a:cubicBezTo>
                    <a:pt x="499" y="596"/>
                    <a:pt x="516" y="596"/>
                    <a:pt x="531" y="588"/>
                  </a:cubicBezTo>
                  <a:cubicBezTo>
                    <a:pt x="1002" y="316"/>
                    <a:pt x="1002" y="316"/>
                    <a:pt x="1002" y="316"/>
                  </a:cubicBezTo>
                  <a:cubicBezTo>
                    <a:pt x="1016" y="308"/>
                    <a:pt x="1016" y="288"/>
                    <a:pt x="1002" y="280"/>
                  </a:cubicBezTo>
                  <a:cubicBezTo>
                    <a:pt x="531" y="8"/>
                    <a:pt x="531" y="8"/>
                    <a:pt x="531" y="8"/>
                  </a:cubicBezTo>
                  <a:cubicBezTo>
                    <a:pt x="516" y="0"/>
                    <a:pt x="499" y="0"/>
                    <a:pt x="484" y="8"/>
                  </a:cubicBezTo>
                  <a:cubicBezTo>
                    <a:pt x="14" y="280"/>
                    <a:pt x="14" y="280"/>
                    <a:pt x="14" y="280"/>
                  </a:cubicBezTo>
                  <a:cubicBezTo>
                    <a:pt x="0" y="288"/>
                    <a:pt x="0" y="308"/>
                    <a:pt x="14" y="316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68" name="Freeform 15">
              <a:extLst>
                <a:ext uri="{FF2B5EF4-FFF2-40B4-BE49-F238E27FC236}">
                  <a16:creationId xmlns:a16="http://schemas.microsoft.com/office/drawing/2014/main" id="{57674A04-0912-438E-A96F-9E79ED59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000" y="3367088"/>
              <a:ext cx="3810000" cy="1270000"/>
            </a:xfrm>
            <a:custGeom>
              <a:avLst/>
              <a:gdLst>
                <a:gd name="T0" fmla="*/ 1009 w 1009"/>
                <a:gd name="T1" fmla="*/ 0 h 336"/>
                <a:gd name="T2" fmla="*/ 1009 w 1009"/>
                <a:gd name="T3" fmla="*/ 38 h 336"/>
                <a:gd name="T4" fmla="*/ 999 w 1009"/>
                <a:gd name="T5" fmla="*/ 56 h 336"/>
                <a:gd name="T6" fmla="*/ 528 w 1009"/>
                <a:gd name="T7" fmla="*/ 328 h 336"/>
                <a:gd name="T8" fmla="*/ 524 w 1009"/>
                <a:gd name="T9" fmla="*/ 330 h 336"/>
                <a:gd name="T10" fmla="*/ 481 w 1009"/>
                <a:gd name="T11" fmla="*/ 328 h 336"/>
                <a:gd name="T12" fmla="*/ 11 w 1009"/>
                <a:gd name="T13" fmla="*/ 56 h 336"/>
                <a:gd name="T14" fmla="*/ 3 w 1009"/>
                <a:gd name="T15" fmla="*/ 48 h 336"/>
                <a:gd name="T16" fmla="*/ 0 w 1009"/>
                <a:gd name="T17" fmla="*/ 38 h 336"/>
                <a:gd name="T18" fmla="*/ 0 w 1009"/>
                <a:gd name="T19" fmla="*/ 0 h 336"/>
                <a:gd name="T20" fmla="*/ 0 w 1009"/>
                <a:gd name="T21" fmla="*/ 0 h 336"/>
                <a:gd name="T22" fmla="*/ 11 w 1009"/>
                <a:gd name="T23" fmla="*/ 15 h 336"/>
                <a:gd name="T24" fmla="*/ 481 w 1009"/>
                <a:gd name="T25" fmla="*/ 287 h 336"/>
                <a:gd name="T26" fmla="*/ 528 w 1009"/>
                <a:gd name="T27" fmla="*/ 287 h 336"/>
                <a:gd name="T28" fmla="*/ 999 w 1009"/>
                <a:gd name="T29" fmla="*/ 15 h 336"/>
                <a:gd name="T30" fmla="*/ 1009 w 1009"/>
                <a:gd name="T31" fmla="*/ 0 h 336"/>
                <a:gd name="T32" fmla="*/ 1009 w 1009"/>
                <a:gd name="T3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9" h="336">
                  <a:moveTo>
                    <a:pt x="1009" y="0"/>
                  </a:moveTo>
                  <a:cubicBezTo>
                    <a:pt x="1009" y="38"/>
                    <a:pt x="1009" y="38"/>
                    <a:pt x="1009" y="38"/>
                  </a:cubicBezTo>
                  <a:cubicBezTo>
                    <a:pt x="1009" y="45"/>
                    <a:pt x="1006" y="52"/>
                    <a:pt x="999" y="56"/>
                  </a:cubicBezTo>
                  <a:cubicBezTo>
                    <a:pt x="528" y="328"/>
                    <a:pt x="528" y="328"/>
                    <a:pt x="528" y="328"/>
                  </a:cubicBezTo>
                  <a:cubicBezTo>
                    <a:pt x="526" y="328"/>
                    <a:pt x="525" y="329"/>
                    <a:pt x="524" y="330"/>
                  </a:cubicBezTo>
                  <a:cubicBezTo>
                    <a:pt x="510" y="336"/>
                    <a:pt x="495" y="335"/>
                    <a:pt x="481" y="328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7" y="54"/>
                    <a:pt x="4" y="51"/>
                    <a:pt x="3" y="48"/>
                  </a:cubicBezTo>
                  <a:cubicBezTo>
                    <a:pt x="1" y="45"/>
                    <a:pt x="0" y="41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5" y="12"/>
                    <a:pt x="11" y="15"/>
                  </a:cubicBezTo>
                  <a:cubicBezTo>
                    <a:pt x="481" y="287"/>
                    <a:pt x="481" y="287"/>
                    <a:pt x="481" y="287"/>
                  </a:cubicBezTo>
                  <a:cubicBezTo>
                    <a:pt x="496" y="295"/>
                    <a:pt x="513" y="295"/>
                    <a:pt x="528" y="287"/>
                  </a:cubicBezTo>
                  <a:cubicBezTo>
                    <a:pt x="999" y="15"/>
                    <a:pt x="999" y="15"/>
                    <a:pt x="999" y="15"/>
                  </a:cubicBezTo>
                  <a:cubicBezTo>
                    <a:pt x="1005" y="12"/>
                    <a:pt x="1008" y="6"/>
                    <a:pt x="1009" y="0"/>
                  </a:cubicBezTo>
                  <a:cubicBezTo>
                    <a:pt x="1009" y="0"/>
                    <a:pt x="1009" y="0"/>
                    <a:pt x="1009" y="0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69" name="Freeform 18">
              <a:extLst>
                <a:ext uri="{FF2B5EF4-FFF2-40B4-BE49-F238E27FC236}">
                  <a16:creationId xmlns:a16="http://schemas.microsoft.com/office/drawing/2014/main" id="{3642CD59-849C-4740-9AD7-BEF3476F1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988" y="2262188"/>
              <a:ext cx="3756025" cy="2178050"/>
            </a:xfrm>
            <a:custGeom>
              <a:avLst/>
              <a:gdLst>
                <a:gd name="T0" fmla="*/ 498 w 995"/>
                <a:gd name="T1" fmla="*/ 0 h 576"/>
                <a:gd name="T2" fmla="*/ 478 w 995"/>
                <a:gd name="T3" fmla="*/ 6 h 576"/>
                <a:gd name="T4" fmla="*/ 7 w 995"/>
                <a:gd name="T5" fmla="*/ 277 h 576"/>
                <a:gd name="T6" fmla="*/ 0 w 995"/>
                <a:gd name="T7" fmla="*/ 289 h 576"/>
                <a:gd name="T8" fmla="*/ 7 w 995"/>
                <a:gd name="T9" fmla="*/ 301 h 576"/>
                <a:gd name="T10" fmla="*/ 218 w 995"/>
                <a:gd name="T11" fmla="*/ 423 h 576"/>
                <a:gd name="T12" fmla="*/ 235 w 995"/>
                <a:gd name="T13" fmla="*/ 432 h 576"/>
                <a:gd name="T14" fmla="*/ 318 w 995"/>
                <a:gd name="T15" fmla="*/ 479 h 576"/>
                <a:gd name="T16" fmla="*/ 407 w 995"/>
                <a:gd name="T17" fmla="*/ 530 h 576"/>
                <a:gd name="T18" fmla="*/ 453 w 995"/>
                <a:gd name="T19" fmla="*/ 557 h 576"/>
                <a:gd name="T20" fmla="*/ 476 w 995"/>
                <a:gd name="T21" fmla="*/ 570 h 576"/>
                <a:gd name="T22" fmla="*/ 477 w 995"/>
                <a:gd name="T23" fmla="*/ 570 h 576"/>
                <a:gd name="T24" fmla="*/ 477 w 995"/>
                <a:gd name="T25" fmla="*/ 570 h 576"/>
                <a:gd name="T26" fmla="*/ 477 w 995"/>
                <a:gd name="T27" fmla="*/ 570 h 576"/>
                <a:gd name="T28" fmla="*/ 477 w 995"/>
                <a:gd name="T29" fmla="*/ 570 h 576"/>
                <a:gd name="T30" fmla="*/ 477 w 995"/>
                <a:gd name="T31" fmla="*/ 570 h 576"/>
                <a:gd name="T32" fmla="*/ 479 w 995"/>
                <a:gd name="T33" fmla="*/ 571 h 576"/>
                <a:gd name="T34" fmla="*/ 482 w 995"/>
                <a:gd name="T35" fmla="*/ 573 h 576"/>
                <a:gd name="T36" fmla="*/ 487 w 995"/>
                <a:gd name="T37" fmla="*/ 574 h 576"/>
                <a:gd name="T38" fmla="*/ 493 w 995"/>
                <a:gd name="T39" fmla="*/ 576 h 576"/>
                <a:gd name="T40" fmla="*/ 498 w 995"/>
                <a:gd name="T41" fmla="*/ 576 h 576"/>
                <a:gd name="T42" fmla="*/ 499 w 995"/>
                <a:gd name="T43" fmla="*/ 576 h 576"/>
                <a:gd name="T44" fmla="*/ 510 w 995"/>
                <a:gd name="T45" fmla="*/ 574 h 576"/>
                <a:gd name="T46" fmla="*/ 513 w 995"/>
                <a:gd name="T47" fmla="*/ 573 h 576"/>
                <a:gd name="T48" fmla="*/ 516 w 995"/>
                <a:gd name="T49" fmla="*/ 572 h 576"/>
                <a:gd name="T50" fmla="*/ 518 w 995"/>
                <a:gd name="T51" fmla="*/ 570 h 576"/>
                <a:gd name="T52" fmla="*/ 521 w 995"/>
                <a:gd name="T53" fmla="*/ 569 h 576"/>
                <a:gd name="T54" fmla="*/ 544 w 995"/>
                <a:gd name="T55" fmla="*/ 555 h 576"/>
                <a:gd name="T56" fmla="*/ 590 w 995"/>
                <a:gd name="T57" fmla="*/ 529 h 576"/>
                <a:gd name="T58" fmla="*/ 679 w 995"/>
                <a:gd name="T59" fmla="*/ 478 h 576"/>
                <a:gd name="T60" fmla="*/ 781 w 995"/>
                <a:gd name="T61" fmla="*/ 421 h 576"/>
                <a:gd name="T62" fmla="*/ 988 w 995"/>
                <a:gd name="T63" fmla="*/ 301 h 576"/>
                <a:gd name="T64" fmla="*/ 995 w 995"/>
                <a:gd name="T65" fmla="*/ 289 h 576"/>
                <a:gd name="T66" fmla="*/ 988 w 995"/>
                <a:gd name="T67" fmla="*/ 277 h 576"/>
                <a:gd name="T68" fmla="*/ 517 w 995"/>
                <a:gd name="T69" fmla="*/ 6 h 576"/>
                <a:gd name="T70" fmla="*/ 498 w 995"/>
                <a:gd name="T7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5" h="576">
                  <a:moveTo>
                    <a:pt x="498" y="0"/>
                  </a:moveTo>
                  <a:cubicBezTo>
                    <a:pt x="491" y="0"/>
                    <a:pt x="484" y="2"/>
                    <a:pt x="478" y="6"/>
                  </a:cubicBezTo>
                  <a:cubicBezTo>
                    <a:pt x="7" y="277"/>
                    <a:pt x="7" y="277"/>
                    <a:pt x="7" y="277"/>
                  </a:cubicBezTo>
                  <a:cubicBezTo>
                    <a:pt x="3" y="280"/>
                    <a:pt x="0" y="284"/>
                    <a:pt x="0" y="289"/>
                  </a:cubicBezTo>
                  <a:cubicBezTo>
                    <a:pt x="0" y="294"/>
                    <a:pt x="3" y="298"/>
                    <a:pt x="7" y="301"/>
                  </a:cubicBezTo>
                  <a:cubicBezTo>
                    <a:pt x="218" y="423"/>
                    <a:pt x="218" y="423"/>
                    <a:pt x="218" y="423"/>
                  </a:cubicBezTo>
                  <a:cubicBezTo>
                    <a:pt x="223" y="426"/>
                    <a:pt x="229" y="429"/>
                    <a:pt x="235" y="432"/>
                  </a:cubicBezTo>
                  <a:cubicBezTo>
                    <a:pt x="261" y="447"/>
                    <a:pt x="289" y="463"/>
                    <a:pt x="318" y="479"/>
                  </a:cubicBezTo>
                  <a:cubicBezTo>
                    <a:pt x="347" y="496"/>
                    <a:pt x="377" y="513"/>
                    <a:pt x="407" y="530"/>
                  </a:cubicBezTo>
                  <a:cubicBezTo>
                    <a:pt x="422" y="539"/>
                    <a:pt x="438" y="548"/>
                    <a:pt x="453" y="557"/>
                  </a:cubicBezTo>
                  <a:cubicBezTo>
                    <a:pt x="461" y="561"/>
                    <a:pt x="468" y="565"/>
                    <a:pt x="476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9" y="571"/>
                    <a:pt x="479" y="571"/>
                    <a:pt x="479" y="571"/>
                  </a:cubicBezTo>
                  <a:cubicBezTo>
                    <a:pt x="482" y="573"/>
                    <a:pt x="482" y="573"/>
                    <a:pt x="482" y="573"/>
                  </a:cubicBezTo>
                  <a:cubicBezTo>
                    <a:pt x="484" y="573"/>
                    <a:pt x="485" y="574"/>
                    <a:pt x="487" y="574"/>
                  </a:cubicBezTo>
                  <a:cubicBezTo>
                    <a:pt x="489" y="575"/>
                    <a:pt x="491" y="575"/>
                    <a:pt x="493" y="576"/>
                  </a:cubicBezTo>
                  <a:cubicBezTo>
                    <a:pt x="494" y="576"/>
                    <a:pt x="496" y="576"/>
                    <a:pt x="498" y="576"/>
                  </a:cubicBezTo>
                  <a:cubicBezTo>
                    <a:pt x="498" y="576"/>
                    <a:pt x="498" y="576"/>
                    <a:pt x="499" y="576"/>
                  </a:cubicBezTo>
                  <a:cubicBezTo>
                    <a:pt x="502" y="576"/>
                    <a:pt x="506" y="575"/>
                    <a:pt x="510" y="574"/>
                  </a:cubicBezTo>
                  <a:cubicBezTo>
                    <a:pt x="513" y="573"/>
                    <a:pt x="513" y="573"/>
                    <a:pt x="513" y="573"/>
                  </a:cubicBezTo>
                  <a:cubicBezTo>
                    <a:pt x="514" y="573"/>
                    <a:pt x="515" y="572"/>
                    <a:pt x="516" y="572"/>
                  </a:cubicBezTo>
                  <a:cubicBezTo>
                    <a:pt x="518" y="570"/>
                    <a:pt x="518" y="570"/>
                    <a:pt x="518" y="570"/>
                  </a:cubicBezTo>
                  <a:cubicBezTo>
                    <a:pt x="521" y="569"/>
                    <a:pt x="521" y="569"/>
                    <a:pt x="521" y="569"/>
                  </a:cubicBezTo>
                  <a:cubicBezTo>
                    <a:pt x="529" y="564"/>
                    <a:pt x="536" y="560"/>
                    <a:pt x="544" y="555"/>
                  </a:cubicBezTo>
                  <a:cubicBezTo>
                    <a:pt x="559" y="547"/>
                    <a:pt x="575" y="538"/>
                    <a:pt x="590" y="529"/>
                  </a:cubicBezTo>
                  <a:cubicBezTo>
                    <a:pt x="620" y="512"/>
                    <a:pt x="650" y="495"/>
                    <a:pt x="679" y="478"/>
                  </a:cubicBezTo>
                  <a:cubicBezTo>
                    <a:pt x="715" y="458"/>
                    <a:pt x="749" y="439"/>
                    <a:pt x="781" y="421"/>
                  </a:cubicBezTo>
                  <a:cubicBezTo>
                    <a:pt x="988" y="301"/>
                    <a:pt x="988" y="301"/>
                    <a:pt x="988" y="301"/>
                  </a:cubicBezTo>
                  <a:cubicBezTo>
                    <a:pt x="992" y="298"/>
                    <a:pt x="995" y="294"/>
                    <a:pt x="995" y="289"/>
                  </a:cubicBezTo>
                  <a:cubicBezTo>
                    <a:pt x="995" y="284"/>
                    <a:pt x="992" y="280"/>
                    <a:pt x="988" y="277"/>
                  </a:cubicBezTo>
                  <a:cubicBezTo>
                    <a:pt x="517" y="6"/>
                    <a:pt x="517" y="6"/>
                    <a:pt x="517" y="6"/>
                  </a:cubicBezTo>
                  <a:cubicBezTo>
                    <a:pt x="511" y="2"/>
                    <a:pt x="504" y="0"/>
                    <a:pt x="498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70" name="Freeform 16">
              <a:extLst>
                <a:ext uri="{FF2B5EF4-FFF2-40B4-BE49-F238E27FC236}">
                  <a16:creationId xmlns:a16="http://schemas.microsoft.com/office/drawing/2014/main" id="{5C1B5793-6D8D-4556-A9AC-5857C6A80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7038" y="3408363"/>
              <a:ext cx="3725863" cy="1066800"/>
            </a:xfrm>
            <a:custGeom>
              <a:avLst/>
              <a:gdLst>
                <a:gd name="T0" fmla="*/ 987 w 987"/>
                <a:gd name="T1" fmla="*/ 0 h 282"/>
                <a:gd name="T2" fmla="*/ 944 w 987"/>
                <a:gd name="T3" fmla="*/ 23 h 282"/>
                <a:gd name="T4" fmla="*/ 895 w 987"/>
                <a:gd name="T5" fmla="*/ 50 h 282"/>
                <a:gd name="T6" fmla="*/ 832 w 987"/>
                <a:gd name="T7" fmla="*/ 86 h 282"/>
                <a:gd name="T8" fmla="*/ 776 w 987"/>
                <a:gd name="T9" fmla="*/ 118 h 282"/>
                <a:gd name="T10" fmla="*/ 512 w 987"/>
                <a:gd name="T11" fmla="*/ 270 h 282"/>
                <a:gd name="T12" fmla="*/ 493 w 987"/>
                <a:gd name="T13" fmla="*/ 275 h 282"/>
                <a:gd name="T14" fmla="*/ 473 w 987"/>
                <a:gd name="T15" fmla="*/ 270 h 282"/>
                <a:gd name="T16" fmla="*/ 213 w 987"/>
                <a:gd name="T17" fmla="*/ 120 h 282"/>
                <a:gd name="T18" fmla="*/ 155 w 987"/>
                <a:gd name="T19" fmla="*/ 87 h 282"/>
                <a:gd name="T20" fmla="*/ 92 w 987"/>
                <a:gd name="T21" fmla="*/ 52 h 282"/>
                <a:gd name="T22" fmla="*/ 43 w 987"/>
                <a:gd name="T23" fmla="*/ 24 h 282"/>
                <a:gd name="T24" fmla="*/ 0 w 987"/>
                <a:gd name="T25" fmla="*/ 1 h 282"/>
                <a:gd name="T26" fmla="*/ 42 w 987"/>
                <a:gd name="T27" fmla="*/ 26 h 282"/>
                <a:gd name="T28" fmla="*/ 90 w 987"/>
                <a:gd name="T29" fmla="*/ 55 h 282"/>
                <a:gd name="T30" fmla="*/ 152 w 987"/>
                <a:gd name="T31" fmla="*/ 92 h 282"/>
                <a:gd name="T32" fmla="*/ 189 w 987"/>
                <a:gd name="T33" fmla="*/ 114 h 282"/>
                <a:gd name="T34" fmla="*/ 469 w 987"/>
                <a:gd name="T35" fmla="*/ 276 h 282"/>
                <a:gd name="T36" fmla="*/ 493 w 987"/>
                <a:gd name="T37" fmla="*/ 282 h 282"/>
                <a:gd name="T38" fmla="*/ 516 w 987"/>
                <a:gd name="T39" fmla="*/ 276 h 282"/>
                <a:gd name="T40" fmla="*/ 798 w 987"/>
                <a:gd name="T41" fmla="*/ 113 h 282"/>
                <a:gd name="T42" fmla="*/ 835 w 987"/>
                <a:gd name="T43" fmla="*/ 91 h 282"/>
                <a:gd name="T44" fmla="*/ 897 w 987"/>
                <a:gd name="T45" fmla="*/ 54 h 282"/>
                <a:gd name="T46" fmla="*/ 945 w 987"/>
                <a:gd name="T47" fmla="*/ 25 h 282"/>
                <a:gd name="T48" fmla="*/ 987 w 987"/>
                <a:gd name="T4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7" h="282">
                  <a:moveTo>
                    <a:pt x="987" y="0"/>
                  </a:moveTo>
                  <a:cubicBezTo>
                    <a:pt x="987" y="0"/>
                    <a:pt x="972" y="8"/>
                    <a:pt x="944" y="23"/>
                  </a:cubicBezTo>
                  <a:cubicBezTo>
                    <a:pt x="931" y="31"/>
                    <a:pt x="914" y="40"/>
                    <a:pt x="895" y="50"/>
                  </a:cubicBezTo>
                  <a:cubicBezTo>
                    <a:pt x="877" y="61"/>
                    <a:pt x="855" y="73"/>
                    <a:pt x="832" y="86"/>
                  </a:cubicBezTo>
                  <a:cubicBezTo>
                    <a:pt x="814" y="96"/>
                    <a:pt x="796" y="106"/>
                    <a:pt x="776" y="118"/>
                  </a:cubicBezTo>
                  <a:cubicBezTo>
                    <a:pt x="512" y="270"/>
                    <a:pt x="512" y="270"/>
                    <a:pt x="512" y="270"/>
                  </a:cubicBezTo>
                  <a:cubicBezTo>
                    <a:pt x="506" y="273"/>
                    <a:pt x="499" y="275"/>
                    <a:pt x="493" y="275"/>
                  </a:cubicBezTo>
                  <a:cubicBezTo>
                    <a:pt x="486" y="275"/>
                    <a:pt x="479" y="273"/>
                    <a:pt x="473" y="27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193" y="108"/>
                    <a:pt x="173" y="97"/>
                    <a:pt x="155" y="87"/>
                  </a:cubicBezTo>
                  <a:cubicBezTo>
                    <a:pt x="132" y="74"/>
                    <a:pt x="111" y="62"/>
                    <a:pt x="92" y="52"/>
                  </a:cubicBezTo>
                  <a:cubicBezTo>
                    <a:pt x="73" y="41"/>
                    <a:pt x="56" y="32"/>
                    <a:pt x="43" y="24"/>
                  </a:cubicBezTo>
                  <a:cubicBezTo>
                    <a:pt x="16" y="9"/>
                    <a:pt x="0" y="1"/>
                    <a:pt x="0" y="1"/>
                  </a:cubicBezTo>
                  <a:cubicBezTo>
                    <a:pt x="0" y="1"/>
                    <a:pt x="15" y="10"/>
                    <a:pt x="42" y="26"/>
                  </a:cubicBezTo>
                  <a:cubicBezTo>
                    <a:pt x="55" y="34"/>
                    <a:pt x="71" y="44"/>
                    <a:pt x="90" y="55"/>
                  </a:cubicBezTo>
                  <a:cubicBezTo>
                    <a:pt x="108" y="66"/>
                    <a:pt x="129" y="79"/>
                    <a:pt x="152" y="92"/>
                  </a:cubicBezTo>
                  <a:cubicBezTo>
                    <a:pt x="164" y="99"/>
                    <a:pt x="177" y="107"/>
                    <a:pt x="189" y="114"/>
                  </a:cubicBezTo>
                  <a:cubicBezTo>
                    <a:pt x="469" y="276"/>
                    <a:pt x="469" y="276"/>
                    <a:pt x="469" y="276"/>
                  </a:cubicBezTo>
                  <a:cubicBezTo>
                    <a:pt x="477" y="280"/>
                    <a:pt x="485" y="282"/>
                    <a:pt x="493" y="282"/>
                  </a:cubicBezTo>
                  <a:cubicBezTo>
                    <a:pt x="501" y="282"/>
                    <a:pt x="509" y="280"/>
                    <a:pt x="516" y="276"/>
                  </a:cubicBezTo>
                  <a:cubicBezTo>
                    <a:pt x="798" y="113"/>
                    <a:pt x="798" y="113"/>
                    <a:pt x="798" y="113"/>
                  </a:cubicBezTo>
                  <a:cubicBezTo>
                    <a:pt x="811" y="106"/>
                    <a:pt x="823" y="98"/>
                    <a:pt x="835" y="91"/>
                  </a:cubicBezTo>
                  <a:cubicBezTo>
                    <a:pt x="858" y="78"/>
                    <a:pt x="879" y="65"/>
                    <a:pt x="897" y="54"/>
                  </a:cubicBezTo>
                  <a:cubicBezTo>
                    <a:pt x="916" y="43"/>
                    <a:pt x="932" y="33"/>
                    <a:pt x="945" y="25"/>
                  </a:cubicBezTo>
                  <a:cubicBezTo>
                    <a:pt x="972" y="9"/>
                    <a:pt x="987" y="0"/>
                    <a:pt x="987" y="0"/>
                  </a:cubicBezTo>
                </a:path>
              </a:pathLst>
            </a:custGeom>
            <a:solidFill>
              <a:schemeClr val="accent2">
                <a:lumMod val="50000"/>
                <a:alpha val="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83E51F6-DCD2-47B8-845B-702494D531FD}"/>
              </a:ext>
            </a:extLst>
          </p:cNvPr>
          <p:cNvGrpSpPr/>
          <p:nvPr/>
        </p:nvGrpSpPr>
        <p:grpSpPr>
          <a:xfrm>
            <a:off x="6269832" y="2247901"/>
            <a:ext cx="5753100" cy="3612357"/>
            <a:chOff x="4179888" y="2228850"/>
            <a:chExt cx="3835400" cy="2408238"/>
          </a:xfrm>
          <a:effectLst>
            <a:outerShdw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D1EF8DC7-B823-41B1-A551-C8566E699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888" y="2228850"/>
              <a:ext cx="3835400" cy="2252663"/>
            </a:xfrm>
            <a:custGeom>
              <a:avLst/>
              <a:gdLst>
                <a:gd name="T0" fmla="*/ 14 w 1016"/>
                <a:gd name="T1" fmla="*/ 316 h 596"/>
                <a:gd name="T2" fmla="*/ 484 w 1016"/>
                <a:gd name="T3" fmla="*/ 588 h 596"/>
                <a:gd name="T4" fmla="*/ 531 w 1016"/>
                <a:gd name="T5" fmla="*/ 588 h 596"/>
                <a:gd name="T6" fmla="*/ 1002 w 1016"/>
                <a:gd name="T7" fmla="*/ 316 h 596"/>
                <a:gd name="T8" fmla="*/ 1002 w 1016"/>
                <a:gd name="T9" fmla="*/ 280 h 596"/>
                <a:gd name="T10" fmla="*/ 531 w 1016"/>
                <a:gd name="T11" fmla="*/ 8 h 596"/>
                <a:gd name="T12" fmla="*/ 484 w 1016"/>
                <a:gd name="T13" fmla="*/ 8 h 596"/>
                <a:gd name="T14" fmla="*/ 14 w 1016"/>
                <a:gd name="T15" fmla="*/ 280 h 596"/>
                <a:gd name="T16" fmla="*/ 14 w 1016"/>
                <a:gd name="T17" fmla="*/ 31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596">
                  <a:moveTo>
                    <a:pt x="14" y="316"/>
                  </a:moveTo>
                  <a:cubicBezTo>
                    <a:pt x="484" y="588"/>
                    <a:pt x="484" y="588"/>
                    <a:pt x="484" y="588"/>
                  </a:cubicBezTo>
                  <a:cubicBezTo>
                    <a:pt x="499" y="596"/>
                    <a:pt x="516" y="596"/>
                    <a:pt x="531" y="588"/>
                  </a:cubicBezTo>
                  <a:cubicBezTo>
                    <a:pt x="1002" y="316"/>
                    <a:pt x="1002" y="316"/>
                    <a:pt x="1002" y="316"/>
                  </a:cubicBezTo>
                  <a:cubicBezTo>
                    <a:pt x="1016" y="308"/>
                    <a:pt x="1016" y="288"/>
                    <a:pt x="1002" y="280"/>
                  </a:cubicBezTo>
                  <a:cubicBezTo>
                    <a:pt x="531" y="8"/>
                    <a:pt x="531" y="8"/>
                    <a:pt x="531" y="8"/>
                  </a:cubicBezTo>
                  <a:cubicBezTo>
                    <a:pt x="516" y="0"/>
                    <a:pt x="499" y="0"/>
                    <a:pt x="484" y="8"/>
                  </a:cubicBezTo>
                  <a:cubicBezTo>
                    <a:pt x="14" y="280"/>
                    <a:pt x="14" y="280"/>
                    <a:pt x="14" y="280"/>
                  </a:cubicBezTo>
                  <a:cubicBezTo>
                    <a:pt x="0" y="288"/>
                    <a:pt x="0" y="308"/>
                    <a:pt x="14" y="31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C5244E13-13BF-43D8-87B7-775E23907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000" y="3367088"/>
              <a:ext cx="3810000" cy="1270000"/>
            </a:xfrm>
            <a:custGeom>
              <a:avLst/>
              <a:gdLst>
                <a:gd name="T0" fmla="*/ 1009 w 1009"/>
                <a:gd name="T1" fmla="*/ 0 h 336"/>
                <a:gd name="T2" fmla="*/ 1009 w 1009"/>
                <a:gd name="T3" fmla="*/ 38 h 336"/>
                <a:gd name="T4" fmla="*/ 999 w 1009"/>
                <a:gd name="T5" fmla="*/ 56 h 336"/>
                <a:gd name="T6" fmla="*/ 528 w 1009"/>
                <a:gd name="T7" fmla="*/ 328 h 336"/>
                <a:gd name="T8" fmla="*/ 524 w 1009"/>
                <a:gd name="T9" fmla="*/ 330 h 336"/>
                <a:gd name="T10" fmla="*/ 481 w 1009"/>
                <a:gd name="T11" fmla="*/ 328 h 336"/>
                <a:gd name="T12" fmla="*/ 11 w 1009"/>
                <a:gd name="T13" fmla="*/ 56 h 336"/>
                <a:gd name="T14" fmla="*/ 3 w 1009"/>
                <a:gd name="T15" fmla="*/ 48 h 336"/>
                <a:gd name="T16" fmla="*/ 0 w 1009"/>
                <a:gd name="T17" fmla="*/ 38 h 336"/>
                <a:gd name="T18" fmla="*/ 0 w 1009"/>
                <a:gd name="T19" fmla="*/ 0 h 336"/>
                <a:gd name="T20" fmla="*/ 0 w 1009"/>
                <a:gd name="T21" fmla="*/ 0 h 336"/>
                <a:gd name="T22" fmla="*/ 11 w 1009"/>
                <a:gd name="T23" fmla="*/ 15 h 336"/>
                <a:gd name="T24" fmla="*/ 481 w 1009"/>
                <a:gd name="T25" fmla="*/ 287 h 336"/>
                <a:gd name="T26" fmla="*/ 528 w 1009"/>
                <a:gd name="T27" fmla="*/ 287 h 336"/>
                <a:gd name="T28" fmla="*/ 999 w 1009"/>
                <a:gd name="T29" fmla="*/ 15 h 336"/>
                <a:gd name="T30" fmla="*/ 1009 w 1009"/>
                <a:gd name="T31" fmla="*/ 0 h 336"/>
                <a:gd name="T32" fmla="*/ 1009 w 1009"/>
                <a:gd name="T3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9" h="336">
                  <a:moveTo>
                    <a:pt x="1009" y="0"/>
                  </a:moveTo>
                  <a:cubicBezTo>
                    <a:pt x="1009" y="38"/>
                    <a:pt x="1009" y="38"/>
                    <a:pt x="1009" y="38"/>
                  </a:cubicBezTo>
                  <a:cubicBezTo>
                    <a:pt x="1009" y="45"/>
                    <a:pt x="1006" y="52"/>
                    <a:pt x="999" y="56"/>
                  </a:cubicBezTo>
                  <a:cubicBezTo>
                    <a:pt x="528" y="328"/>
                    <a:pt x="528" y="328"/>
                    <a:pt x="528" y="328"/>
                  </a:cubicBezTo>
                  <a:cubicBezTo>
                    <a:pt x="526" y="328"/>
                    <a:pt x="525" y="329"/>
                    <a:pt x="524" y="330"/>
                  </a:cubicBezTo>
                  <a:cubicBezTo>
                    <a:pt x="510" y="336"/>
                    <a:pt x="495" y="335"/>
                    <a:pt x="481" y="328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7" y="54"/>
                    <a:pt x="4" y="51"/>
                    <a:pt x="3" y="48"/>
                  </a:cubicBezTo>
                  <a:cubicBezTo>
                    <a:pt x="1" y="45"/>
                    <a:pt x="0" y="41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5" y="12"/>
                    <a:pt x="11" y="15"/>
                  </a:cubicBezTo>
                  <a:cubicBezTo>
                    <a:pt x="481" y="287"/>
                    <a:pt x="481" y="287"/>
                    <a:pt x="481" y="287"/>
                  </a:cubicBezTo>
                  <a:cubicBezTo>
                    <a:pt x="496" y="295"/>
                    <a:pt x="513" y="295"/>
                    <a:pt x="528" y="287"/>
                  </a:cubicBezTo>
                  <a:cubicBezTo>
                    <a:pt x="999" y="15"/>
                    <a:pt x="999" y="15"/>
                    <a:pt x="999" y="15"/>
                  </a:cubicBezTo>
                  <a:cubicBezTo>
                    <a:pt x="1005" y="12"/>
                    <a:pt x="1008" y="6"/>
                    <a:pt x="1009" y="0"/>
                  </a:cubicBezTo>
                  <a:cubicBezTo>
                    <a:pt x="1009" y="0"/>
                    <a:pt x="1009" y="0"/>
                    <a:pt x="1009" y="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83F987DB-87A1-4AA1-979F-BBCED038C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988" y="2262188"/>
              <a:ext cx="3756025" cy="2178050"/>
            </a:xfrm>
            <a:custGeom>
              <a:avLst/>
              <a:gdLst>
                <a:gd name="T0" fmla="*/ 498 w 995"/>
                <a:gd name="T1" fmla="*/ 0 h 576"/>
                <a:gd name="T2" fmla="*/ 478 w 995"/>
                <a:gd name="T3" fmla="*/ 6 h 576"/>
                <a:gd name="T4" fmla="*/ 7 w 995"/>
                <a:gd name="T5" fmla="*/ 277 h 576"/>
                <a:gd name="T6" fmla="*/ 0 w 995"/>
                <a:gd name="T7" fmla="*/ 289 h 576"/>
                <a:gd name="T8" fmla="*/ 7 w 995"/>
                <a:gd name="T9" fmla="*/ 301 h 576"/>
                <a:gd name="T10" fmla="*/ 218 w 995"/>
                <a:gd name="T11" fmla="*/ 423 h 576"/>
                <a:gd name="T12" fmla="*/ 235 w 995"/>
                <a:gd name="T13" fmla="*/ 432 h 576"/>
                <a:gd name="T14" fmla="*/ 318 w 995"/>
                <a:gd name="T15" fmla="*/ 479 h 576"/>
                <a:gd name="T16" fmla="*/ 407 w 995"/>
                <a:gd name="T17" fmla="*/ 530 h 576"/>
                <a:gd name="T18" fmla="*/ 453 w 995"/>
                <a:gd name="T19" fmla="*/ 557 h 576"/>
                <a:gd name="T20" fmla="*/ 476 w 995"/>
                <a:gd name="T21" fmla="*/ 570 h 576"/>
                <a:gd name="T22" fmla="*/ 477 w 995"/>
                <a:gd name="T23" fmla="*/ 570 h 576"/>
                <a:gd name="T24" fmla="*/ 477 w 995"/>
                <a:gd name="T25" fmla="*/ 570 h 576"/>
                <a:gd name="T26" fmla="*/ 477 w 995"/>
                <a:gd name="T27" fmla="*/ 570 h 576"/>
                <a:gd name="T28" fmla="*/ 477 w 995"/>
                <a:gd name="T29" fmla="*/ 570 h 576"/>
                <a:gd name="T30" fmla="*/ 477 w 995"/>
                <a:gd name="T31" fmla="*/ 570 h 576"/>
                <a:gd name="T32" fmla="*/ 479 w 995"/>
                <a:gd name="T33" fmla="*/ 571 h 576"/>
                <a:gd name="T34" fmla="*/ 482 w 995"/>
                <a:gd name="T35" fmla="*/ 573 h 576"/>
                <a:gd name="T36" fmla="*/ 487 w 995"/>
                <a:gd name="T37" fmla="*/ 574 h 576"/>
                <a:gd name="T38" fmla="*/ 493 w 995"/>
                <a:gd name="T39" fmla="*/ 576 h 576"/>
                <a:gd name="T40" fmla="*/ 498 w 995"/>
                <a:gd name="T41" fmla="*/ 576 h 576"/>
                <a:gd name="T42" fmla="*/ 499 w 995"/>
                <a:gd name="T43" fmla="*/ 576 h 576"/>
                <a:gd name="T44" fmla="*/ 510 w 995"/>
                <a:gd name="T45" fmla="*/ 574 h 576"/>
                <a:gd name="T46" fmla="*/ 513 w 995"/>
                <a:gd name="T47" fmla="*/ 573 h 576"/>
                <a:gd name="T48" fmla="*/ 516 w 995"/>
                <a:gd name="T49" fmla="*/ 572 h 576"/>
                <a:gd name="T50" fmla="*/ 518 w 995"/>
                <a:gd name="T51" fmla="*/ 570 h 576"/>
                <a:gd name="T52" fmla="*/ 521 w 995"/>
                <a:gd name="T53" fmla="*/ 569 h 576"/>
                <a:gd name="T54" fmla="*/ 544 w 995"/>
                <a:gd name="T55" fmla="*/ 555 h 576"/>
                <a:gd name="T56" fmla="*/ 590 w 995"/>
                <a:gd name="T57" fmla="*/ 529 h 576"/>
                <a:gd name="T58" fmla="*/ 679 w 995"/>
                <a:gd name="T59" fmla="*/ 478 h 576"/>
                <a:gd name="T60" fmla="*/ 781 w 995"/>
                <a:gd name="T61" fmla="*/ 421 h 576"/>
                <a:gd name="T62" fmla="*/ 988 w 995"/>
                <a:gd name="T63" fmla="*/ 301 h 576"/>
                <a:gd name="T64" fmla="*/ 995 w 995"/>
                <a:gd name="T65" fmla="*/ 289 h 576"/>
                <a:gd name="T66" fmla="*/ 988 w 995"/>
                <a:gd name="T67" fmla="*/ 277 h 576"/>
                <a:gd name="T68" fmla="*/ 517 w 995"/>
                <a:gd name="T69" fmla="*/ 6 h 576"/>
                <a:gd name="T70" fmla="*/ 498 w 995"/>
                <a:gd name="T7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5" h="576">
                  <a:moveTo>
                    <a:pt x="498" y="0"/>
                  </a:moveTo>
                  <a:cubicBezTo>
                    <a:pt x="491" y="0"/>
                    <a:pt x="484" y="2"/>
                    <a:pt x="478" y="6"/>
                  </a:cubicBezTo>
                  <a:cubicBezTo>
                    <a:pt x="7" y="277"/>
                    <a:pt x="7" y="277"/>
                    <a:pt x="7" y="277"/>
                  </a:cubicBezTo>
                  <a:cubicBezTo>
                    <a:pt x="3" y="280"/>
                    <a:pt x="0" y="284"/>
                    <a:pt x="0" y="289"/>
                  </a:cubicBezTo>
                  <a:cubicBezTo>
                    <a:pt x="0" y="294"/>
                    <a:pt x="3" y="298"/>
                    <a:pt x="7" y="301"/>
                  </a:cubicBezTo>
                  <a:cubicBezTo>
                    <a:pt x="218" y="423"/>
                    <a:pt x="218" y="423"/>
                    <a:pt x="218" y="423"/>
                  </a:cubicBezTo>
                  <a:cubicBezTo>
                    <a:pt x="223" y="426"/>
                    <a:pt x="229" y="429"/>
                    <a:pt x="235" y="432"/>
                  </a:cubicBezTo>
                  <a:cubicBezTo>
                    <a:pt x="261" y="447"/>
                    <a:pt x="289" y="463"/>
                    <a:pt x="318" y="479"/>
                  </a:cubicBezTo>
                  <a:cubicBezTo>
                    <a:pt x="347" y="496"/>
                    <a:pt x="377" y="513"/>
                    <a:pt x="407" y="530"/>
                  </a:cubicBezTo>
                  <a:cubicBezTo>
                    <a:pt x="422" y="539"/>
                    <a:pt x="438" y="548"/>
                    <a:pt x="453" y="557"/>
                  </a:cubicBezTo>
                  <a:cubicBezTo>
                    <a:pt x="461" y="561"/>
                    <a:pt x="468" y="565"/>
                    <a:pt x="476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79" y="571"/>
                    <a:pt x="479" y="571"/>
                    <a:pt x="479" y="571"/>
                  </a:cubicBezTo>
                  <a:cubicBezTo>
                    <a:pt x="482" y="573"/>
                    <a:pt x="482" y="573"/>
                    <a:pt x="482" y="573"/>
                  </a:cubicBezTo>
                  <a:cubicBezTo>
                    <a:pt x="484" y="573"/>
                    <a:pt x="485" y="574"/>
                    <a:pt x="487" y="574"/>
                  </a:cubicBezTo>
                  <a:cubicBezTo>
                    <a:pt x="489" y="575"/>
                    <a:pt x="491" y="575"/>
                    <a:pt x="493" y="576"/>
                  </a:cubicBezTo>
                  <a:cubicBezTo>
                    <a:pt x="494" y="576"/>
                    <a:pt x="496" y="576"/>
                    <a:pt x="498" y="576"/>
                  </a:cubicBezTo>
                  <a:cubicBezTo>
                    <a:pt x="498" y="576"/>
                    <a:pt x="498" y="576"/>
                    <a:pt x="499" y="576"/>
                  </a:cubicBezTo>
                  <a:cubicBezTo>
                    <a:pt x="502" y="576"/>
                    <a:pt x="506" y="575"/>
                    <a:pt x="510" y="574"/>
                  </a:cubicBezTo>
                  <a:cubicBezTo>
                    <a:pt x="513" y="573"/>
                    <a:pt x="513" y="573"/>
                    <a:pt x="513" y="573"/>
                  </a:cubicBezTo>
                  <a:cubicBezTo>
                    <a:pt x="514" y="573"/>
                    <a:pt x="515" y="572"/>
                    <a:pt x="516" y="572"/>
                  </a:cubicBezTo>
                  <a:cubicBezTo>
                    <a:pt x="518" y="570"/>
                    <a:pt x="518" y="570"/>
                    <a:pt x="518" y="570"/>
                  </a:cubicBezTo>
                  <a:cubicBezTo>
                    <a:pt x="521" y="569"/>
                    <a:pt x="521" y="569"/>
                    <a:pt x="521" y="569"/>
                  </a:cubicBezTo>
                  <a:cubicBezTo>
                    <a:pt x="529" y="564"/>
                    <a:pt x="536" y="560"/>
                    <a:pt x="544" y="555"/>
                  </a:cubicBezTo>
                  <a:cubicBezTo>
                    <a:pt x="559" y="547"/>
                    <a:pt x="575" y="538"/>
                    <a:pt x="590" y="529"/>
                  </a:cubicBezTo>
                  <a:cubicBezTo>
                    <a:pt x="620" y="512"/>
                    <a:pt x="650" y="495"/>
                    <a:pt x="679" y="478"/>
                  </a:cubicBezTo>
                  <a:cubicBezTo>
                    <a:pt x="715" y="458"/>
                    <a:pt x="749" y="439"/>
                    <a:pt x="781" y="421"/>
                  </a:cubicBezTo>
                  <a:cubicBezTo>
                    <a:pt x="988" y="301"/>
                    <a:pt x="988" y="301"/>
                    <a:pt x="988" y="301"/>
                  </a:cubicBezTo>
                  <a:cubicBezTo>
                    <a:pt x="992" y="298"/>
                    <a:pt x="995" y="294"/>
                    <a:pt x="995" y="289"/>
                  </a:cubicBezTo>
                  <a:cubicBezTo>
                    <a:pt x="995" y="284"/>
                    <a:pt x="992" y="280"/>
                    <a:pt x="988" y="277"/>
                  </a:cubicBezTo>
                  <a:cubicBezTo>
                    <a:pt x="517" y="6"/>
                    <a:pt x="517" y="6"/>
                    <a:pt x="517" y="6"/>
                  </a:cubicBezTo>
                  <a:cubicBezTo>
                    <a:pt x="511" y="2"/>
                    <a:pt x="504" y="0"/>
                    <a:pt x="49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C3F06220-FD20-4DF5-A9DA-80982B49F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7038" y="3408363"/>
              <a:ext cx="3725863" cy="1066800"/>
            </a:xfrm>
            <a:custGeom>
              <a:avLst/>
              <a:gdLst>
                <a:gd name="T0" fmla="*/ 987 w 987"/>
                <a:gd name="T1" fmla="*/ 0 h 282"/>
                <a:gd name="T2" fmla="*/ 944 w 987"/>
                <a:gd name="T3" fmla="*/ 23 h 282"/>
                <a:gd name="T4" fmla="*/ 895 w 987"/>
                <a:gd name="T5" fmla="*/ 50 h 282"/>
                <a:gd name="T6" fmla="*/ 832 w 987"/>
                <a:gd name="T7" fmla="*/ 86 h 282"/>
                <a:gd name="T8" fmla="*/ 776 w 987"/>
                <a:gd name="T9" fmla="*/ 118 h 282"/>
                <a:gd name="T10" fmla="*/ 512 w 987"/>
                <a:gd name="T11" fmla="*/ 270 h 282"/>
                <a:gd name="T12" fmla="*/ 493 w 987"/>
                <a:gd name="T13" fmla="*/ 275 h 282"/>
                <a:gd name="T14" fmla="*/ 473 w 987"/>
                <a:gd name="T15" fmla="*/ 270 h 282"/>
                <a:gd name="T16" fmla="*/ 213 w 987"/>
                <a:gd name="T17" fmla="*/ 120 h 282"/>
                <a:gd name="T18" fmla="*/ 155 w 987"/>
                <a:gd name="T19" fmla="*/ 87 h 282"/>
                <a:gd name="T20" fmla="*/ 92 w 987"/>
                <a:gd name="T21" fmla="*/ 52 h 282"/>
                <a:gd name="T22" fmla="*/ 43 w 987"/>
                <a:gd name="T23" fmla="*/ 24 h 282"/>
                <a:gd name="T24" fmla="*/ 0 w 987"/>
                <a:gd name="T25" fmla="*/ 1 h 282"/>
                <a:gd name="T26" fmla="*/ 42 w 987"/>
                <a:gd name="T27" fmla="*/ 26 h 282"/>
                <a:gd name="T28" fmla="*/ 90 w 987"/>
                <a:gd name="T29" fmla="*/ 55 h 282"/>
                <a:gd name="T30" fmla="*/ 152 w 987"/>
                <a:gd name="T31" fmla="*/ 92 h 282"/>
                <a:gd name="T32" fmla="*/ 189 w 987"/>
                <a:gd name="T33" fmla="*/ 114 h 282"/>
                <a:gd name="T34" fmla="*/ 469 w 987"/>
                <a:gd name="T35" fmla="*/ 276 h 282"/>
                <a:gd name="T36" fmla="*/ 493 w 987"/>
                <a:gd name="T37" fmla="*/ 282 h 282"/>
                <a:gd name="T38" fmla="*/ 516 w 987"/>
                <a:gd name="T39" fmla="*/ 276 h 282"/>
                <a:gd name="T40" fmla="*/ 798 w 987"/>
                <a:gd name="T41" fmla="*/ 113 h 282"/>
                <a:gd name="T42" fmla="*/ 835 w 987"/>
                <a:gd name="T43" fmla="*/ 91 h 282"/>
                <a:gd name="T44" fmla="*/ 897 w 987"/>
                <a:gd name="T45" fmla="*/ 54 h 282"/>
                <a:gd name="T46" fmla="*/ 945 w 987"/>
                <a:gd name="T47" fmla="*/ 25 h 282"/>
                <a:gd name="T48" fmla="*/ 987 w 987"/>
                <a:gd name="T4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7" h="282">
                  <a:moveTo>
                    <a:pt x="987" y="0"/>
                  </a:moveTo>
                  <a:cubicBezTo>
                    <a:pt x="987" y="0"/>
                    <a:pt x="972" y="8"/>
                    <a:pt x="944" y="23"/>
                  </a:cubicBezTo>
                  <a:cubicBezTo>
                    <a:pt x="931" y="31"/>
                    <a:pt x="914" y="40"/>
                    <a:pt x="895" y="50"/>
                  </a:cubicBezTo>
                  <a:cubicBezTo>
                    <a:pt x="877" y="61"/>
                    <a:pt x="855" y="73"/>
                    <a:pt x="832" y="86"/>
                  </a:cubicBezTo>
                  <a:cubicBezTo>
                    <a:pt x="814" y="96"/>
                    <a:pt x="796" y="106"/>
                    <a:pt x="776" y="118"/>
                  </a:cubicBezTo>
                  <a:cubicBezTo>
                    <a:pt x="512" y="270"/>
                    <a:pt x="512" y="270"/>
                    <a:pt x="512" y="270"/>
                  </a:cubicBezTo>
                  <a:cubicBezTo>
                    <a:pt x="506" y="273"/>
                    <a:pt x="499" y="275"/>
                    <a:pt x="493" y="275"/>
                  </a:cubicBezTo>
                  <a:cubicBezTo>
                    <a:pt x="486" y="275"/>
                    <a:pt x="479" y="273"/>
                    <a:pt x="473" y="27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193" y="108"/>
                    <a:pt x="173" y="97"/>
                    <a:pt x="155" y="87"/>
                  </a:cubicBezTo>
                  <a:cubicBezTo>
                    <a:pt x="132" y="74"/>
                    <a:pt x="111" y="62"/>
                    <a:pt x="92" y="52"/>
                  </a:cubicBezTo>
                  <a:cubicBezTo>
                    <a:pt x="73" y="41"/>
                    <a:pt x="56" y="32"/>
                    <a:pt x="43" y="24"/>
                  </a:cubicBezTo>
                  <a:cubicBezTo>
                    <a:pt x="16" y="9"/>
                    <a:pt x="0" y="1"/>
                    <a:pt x="0" y="1"/>
                  </a:cubicBezTo>
                  <a:cubicBezTo>
                    <a:pt x="0" y="1"/>
                    <a:pt x="15" y="10"/>
                    <a:pt x="42" y="26"/>
                  </a:cubicBezTo>
                  <a:cubicBezTo>
                    <a:pt x="55" y="34"/>
                    <a:pt x="71" y="44"/>
                    <a:pt x="90" y="55"/>
                  </a:cubicBezTo>
                  <a:cubicBezTo>
                    <a:pt x="108" y="66"/>
                    <a:pt x="129" y="79"/>
                    <a:pt x="152" y="92"/>
                  </a:cubicBezTo>
                  <a:cubicBezTo>
                    <a:pt x="164" y="99"/>
                    <a:pt x="177" y="107"/>
                    <a:pt x="189" y="114"/>
                  </a:cubicBezTo>
                  <a:cubicBezTo>
                    <a:pt x="469" y="276"/>
                    <a:pt x="469" y="276"/>
                    <a:pt x="469" y="276"/>
                  </a:cubicBezTo>
                  <a:cubicBezTo>
                    <a:pt x="477" y="280"/>
                    <a:pt x="485" y="282"/>
                    <a:pt x="493" y="282"/>
                  </a:cubicBezTo>
                  <a:cubicBezTo>
                    <a:pt x="501" y="282"/>
                    <a:pt x="509" y="280"/>
                    <a:pt x="516" y="276"/>
                  </a:cubicBezTo>
                  <a:cubicBezTo>
                    <a:pt x="798" y="113"/>
                    <a:pt x="798" y="113"/>
                    <a:pt x="798" y="113"/>
                  </a:cubicBezTo>
                  <a:cubicBezTo>
                    <a:pt x="811" y="106"/>
                    <a:pt x="823" y="98"/>
                    <a:pt x="835" y="91"/>
                  </a:cubicBezTo>
                  <a:cubicBezTo>
                    <a:pt x="858" y="78"/>
                    <a:pt x="879" y="65"/>
                    <a:pt x="897" y="54"/>
                  </a:cubicBezTo>
                  <a:cubicBezTo>
                    <a:pt x="916" y="43"/>
                    <a:pt x="932" y="33"/>
                    <a:pt x="945" y="25"/>
                  </a:cubicBezTo>
                  <a:cubicBezTo>
                    <a:pt x="972" y="9"/>
                    <a:pt x="987" y="0"/>
                    <a:pt x="987" y="0"/>
                  </a:cubicBezTo>
                </a:path>
              </a:pathLst>
            </a:custGeom>
            <a:solidFill>
              <a:schemeClr val="accent1">
                <a:lumMod val="50000"/>
                <a:alpha val="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186" name="TextBox 185">
            <a:extLst>
              <a:ext uri="{FF2B5EF4-FFF2-40B4-BE49-F238E27FC236}">
                <a16:creationId xmlns:a16="http://schemas.microsoft.com/office/drawing/2014/main" id="{5173B84C-3282-4B23-A3EE-0304579D28D4}"/>
              </a:ext>
            </a:extLst>
          </p:cNvPr>
          <p:cNvSpPr txBox="1"/>
          <p:nvPr/>
        </p:nvSpPr>
        <p:spPr>
          <a:xfrm>
            <a:off x="1283375" y="3606566"/>
            <a:ext cx="353125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AEPP Budget/Fiscal Updates </a:t>
            </a:r>
            <a:endParaRPr lang="en-US" sz="33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4E43E51-897F-43C6-A421-95FFDEC13226}"/>
              </a:ext>
            </a:extLst>
          </p:cNvPr>
          <p:cNvSpPr/>
          <p:nvPr/>
        </p:nvSpPr>
        <p:spPr>
          <a:xfrm>
            <a:off x="2448929" y="2228873"/>
            <a:ext cx="1200150" cy="12001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grpSp>
        <p:nvGrpSpPr>
          <p:cNvPr id="10" name="Group 9"/>
          <p:cNvGrpSpPr/>
          <p:nvPr/>
        </p:nvGrpSpPr>
        <p:grpSpPr>
          <a:xfrm>
            <a:off x="13544902" y="3652420"/>
            <a:ext cx="3531258" cy="2530752"/>
            <a:chOff x="13487400" y="5773231"/>
            <a:chExt cx="3531258" cy="2530752"/>
          </a:xfrm>
        </p:grpSpPr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0E8A9712-1E88-42CC-8DF9-5AE2E20ACAE2}"/>
                </a:ext>
              </a:extLst>
            </p:cNvPr>
            <p:cNvSpPr txBox="1"/>
            <p:nvPr/>
          </p:nvSpPr>
          <p:spPr>
            <a:xfrm>
              <a:off x="13487400" y="7103654"/>
              <a:ext cx="3531258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FF0000"/>
                  </a:solidFill>
                </a:rPr>
                <a:t>Stop Gate Training</a:t>
              </a:r>
              <a:endParaRPr lang="en-US" sz="33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2B921811-6894-4826-BEB3-073F574BA51F}"/>
                </a:ext>
              </a:extLst>
            </p:cNvPr>
            <p:cNvSpPr/>
            <p:nvPr/>
          </p:nvSpPr>
          <p:spPr>
            <a:xfrm>
              <a:off x="14652954" y="5773231"/>
              <a:ext cx="1200150" cy="120015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3544902" y="231384"/>
            <a:ext cx="3531258" cy="3132019"/>
            <a:chOff x="13487400" y="2228873"/>
            <a:chExt cx="3531258" cy="3132019"/>
          </a:xfrm>
        </p:grpSpPr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A9B6529D-CB2F-469C-9B43-735400ADE2D0}"/>
                </a:ext>
              </a:extLst>
            </p:cNvPr>
            <p:cNvSpPr txBox="1"/>
            <p:nvPr/>
          </p:nvSpPr>
          <p:spPr>
            <a:xfrm>
              <a:off x="13487400" y="3606566"/>
              <a:ext cx="3531258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002060"/>
                  </a:solidFill>
                </a:rPr>
                <a:t>Director </a:t>
              </a:r>
              <a:r>
                <a:rPr lang="en-US" sz="3600" b="1" dirty="0" err="1">
                  <a:solidFill>
                    <a:srgbClr val="002060"/>
                  </a:solidFill>
                </a:rPr>
                <a:t>Purga's</a:t>
              </a:r>
              <a:r>
                <a:rPr lang="en-US" sz="3600" b="1" dirty="0">
                  <a:solidFill>
                    <a:srgbClr val="002060"/>
                  </a:solidFill>
                </a:rPr>
                <a:t> COVID-19 Policy Memo</a:t>
              </a:r>
              <a:endParaRPr lang="en-US" sz="33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FA94979D-BE95-4F8C-B22D-54AE531D655E}"/>
                </a:ext>
              </a:extLst>
            </p:cNvPr>
            <p:cNvSpPr/>
            <p:nvPr/>
          </p:nvSpPr>
          <p:spPr>
            <a:xfrm>
              <a:off x="14652954" y="2228873"/>
              <a:ext cx="1200150" cy="120015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/>
            </a:p>
          </p:txBody>
        </p:sp>
      </p:grpSp>
      <p:sp>
        <p:nvSpPr>
          <p:cNvPr id="188" name="TextBox 187">
            <a:extLst>
              <a:ext uri="{FF2B5EF4-FFF2-40B4-BE49-F238E27FC236}">
                <a16:creationId xmlns:a16="http://schemas.microsoft.com/office/drawing/2014/main" id="{53B95FC8-44BE-48DF-BA6C-47F966C079A9}"/>
              </a:ext>
            </a:extLst>
          </p:cNvPr>
          <p:cNvSpPr txBox="1"/>
          <p:nvPr/>
        </p:nvSpPr>
        <p:spPr>
          <a:xfrm>
            <a:off x="1283375" y="7103654"/>
            <a:ext cx="35312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7030A0"/>
                </a:solidFill>
              </a:rPr>
              <a:t>Distance Education Pilots</a:t>
            </a:r>
            <a:endParaRPr lang="en-US" sz="3300" b="1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7" name="Oval 196">
            <a:extLst>
              <a:ext uri="{FF2B5EF4-FFF2-40B4-BE49-F238E27FC236}">
                <a16:creationId xmlns:a16="http://schemas.microsoft.com/office/drawing/2014/main" id="{C6BC3559-309A-4621-8D8C-088D6217510A}"/>
              </a:ext>
            </a:extLst>
          </p:cNvPr>
          <p:cNvSpPr/>
          <p:nvPr/>
        </p:nvSpPr>
        <p:spPr>
          <a:xfrm>
            <a:off x="2448929" y="5773231"/>
            <a:ext cx="1200150" cy="120015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48" name="Freeform 16">
            <a:extLst>
              <a:ext uri="{FF2B5EF4-FFF2-40B4-BE49-F238E27FC236}">
                <a16:creationId xmlns:a16="http://schemas.microsoft.com/office/drawing/2014/main" id="{BFCC3F6A-0C7B-44CE-BC0E-44D62A2F1147}"/>
              </a:ext>
            </a:extLst>
          </p:cNvPr>
          <p:cNvSpPr>
            <a:spLocks/>
          </p:cNvSpPr>
          <p:nvPr/>
        </p:nvSpPr>
        <p:spPr bwMode="auto">
          <a:xfrm>
            <a:off x="11255926" y="6897294"/>
            <a:ext cx="5588795" cy="1600200"/>
          </a:xfrm>
          <a:custGeom>
            <a:avLst/>
            <a:gdLst>
              <a:gd name="T0" fmla="*/ 987 w 987"/>
              <a:gd name="T1" fmla="*/ 0 h 282"/>
              <a:gd name="T2" fmla="*/ 944 w 987"/>
              <a:gd name="T3" fmla="*/ 23 h 282"/>
              <a:gd name="T4" fmla="*/ 895 w 987"/>
              <a:gd name="T5" fmla="*/ 50 h 282"/>
              <a:gd name="T6" fmla="*/ 832 w 987"/>
              <a:gd name="T7" fmla="*/ 86 h 282"/>
              <a:gd name="T8" fmla="*/ 776 w 987"/>
              <a:gd name="T9" fmla="*/ 118 h 282"/>
              <a:gd name="T10" fmla="*/ 512 w 987"/>
              <a:gd name="T11" fmla="*/ 270 h 282"/>
              <a:gd name="T12" fmla="*/ 493 w 987"/>
              <a:gd name="T13" fmla="*/ 275 h 282"/>
              <a:gd name="T14" fmla="*/ 473 w 987"/>
              <a:gd name="T15" fmla="*/ 270 h 282"/>
              <a:gd name="T16" fmla="*/ 213 w 987"/>
              <a:gd name="T17" fmla="*/ 120 h 282"/>
              <a:gd name="T18" fmla="*/ 155 w 987"/>
              <a:gd name="T19" fmla="*/ 87 h 282"/>
              <a:gd name="T20" fmla="*/ 92 w 987"/>
              <a:gd name="T21" fmla="*/ 52 h 282"/>
              <a:gd name="T22" fmla="*/ 43 w 987"/>
              <a:gd name="T23" fmla="*/ 24 h 282"/>
              <a:gd name="T24" fmla="*/ 0 w 987"/>
              <a:gd name="T25" fmla="*/ 1 h 282"/>
              <a:gd name="T26" fmla="*/ 42 w 987"/>
              <a:gd name="T27" fmla="*/ 26 h 282"/>
              <a:gd name="T28" fmla="*/ 90 w 987"/>
              <a:gd name="T29" fmla="*/ 55 h 282"/>
              <a:gd name="T30" fmla="*/ 152 w 987"/>
              <a:gd name="T31" fmla="*/ 92 h 282"/>
              <a:gd name="T32" fmla="*/ 189 w 987"/>
              <a:gd name="T33" fmla="*/ 114 h 282"/>
              <a:gd name="T34" fmla="*/ 469 w 987"/>
              <a:gd name="T35" fmla="*/ 276 h 282"/>
              <a:gd name="T36" fmla="*/ 493 w 987"/>
              <a:gd name="T37" fmla="*/ 282 h 282"/>
              <a:gd name="T38" fmla="*/ 516 w 987"/>
              <a:gd name="T39" fmla="*/ 276 h 282"/>
              <a:gd name="T40" fmla="*/ 798 w 987"/>
              <a:gd name="T41" fmla="*/ 113 h 282"/>
              <a:gd name="T42" fmla="*/ 835 w 987"/>
              <a:gd name="T43" fmla="*/ 91 h 282"/>
              <a:gd name="T44" fmla="*/ 897 w 987"/>
              <a:gd name="T45" fmla="*/ 54 h 282"/>
              <a:gd name="T46" fmla="*/ 945 w 987"/>
              <a:gd name="T47" fmla="*/ 25 h 282"/>
              <a:gd name="T48" fmla="*/ 987 w 987"/>
              <a:gd name="T49" fmla="*/ 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87" h="282">
                <a:moveTo>
                  <a:pt x="987" y="0"/>
                </a:moveTo>
                <a:cubicBezTo>
                  <a:pt x="987" y="0"/>
                  <a:pt x="972" y="8"/>
                  <a:pt x="944" y="23"/>
                </a:cubicBezTo>
                <a:cubicBezTo>
                  <a:pt x="931" y="31"/>
                  <a:pt x="914" y="40"/>
                  <a:pt x="895" y="50"/>
                </a:cubicBezTo>
                <a:cubicBezTo>
                  <a:pt x="877" y="61"/>
                  <a:pt x="855" y="73"/>
                  <a:pt x="832" y="86"/>
                </a:cubicBezTo>
                <a:cubicBezTo>
                  <a:pt x="814" y="96"/>
                  <a:pt x="796" y="106"/>
                  <a:pt x="776" y="118"/>
                </a:cubicBezTo>
                <a:cubicBezTo>
                  <a:pt x="512" y="270"/>
                  <a:pt x="512" y="270"/>
                  <a:pt x="512" y="270"/>
                </a:cubicBezTo>
                <a:cubicBezTo>
                  <a:pt x="506" y="273"/>
                  <a:pt x="499" y="275"/>
                  <a:pt x="493" y="275"/>
                </a:cubicBezTo>
                <a:cubicBezTo>
                  <a:pt x="486" y="275"/>
                  <a:pt x="479" y="273"/>
                  <a:pt x="473" y="270"/>
                </a:cubicBezTo>
                <a:cubicBezTo>
                  <a:pt x="213" y="120"/>
                  <a:pt x="213" y="120"/>
                  <a:pt x="213" y="120"/>
                </a:cubicBezTo>
                <a:cubicBezTo>
                  <a:pt x="193" y="108"/>
                  <a:pt x="173" y="97"/>
                  <a:pt x="155" y="87"/>
                </a:cubicBezTo>
                <a:cubicBezTo>
                  <a:pt x="132" y="74"/>
                  <a:pt x="111" y="62"/>
                  <a:pt x="92" y="52"/>
                </a:cubicBezTo>
                <a:cubicBezTo>
                  <a:pt x="73" y="41"/>
                  <a:pt x="56" y="32"/>
                  <a:pt x="43" y="24"/>
                </a:cubicBezTo>
                <a:cubicBezTo>
                  <a:pt x="16" y="9"/>
                  <a:pt x="0" y="1"/>
                  <a:pt x="0" y="1"/>
                </a:cubicBezTo>
                <a:cubicBezTo>
                  <a:pt x="0" y="1"/>
                  <a:pt x="15" y="10"/>
                  <a:pt x="42" y="26"/>
                </a:cubicBezTo>
                <a:cubicBezTo>
                  <a:pt x="55" y="34"/>
                  <a:pt x="71" y="44"/>
                  <a:pt x="90" y="55"/>
                </a:cubicBezTo>
                <a:cubicBezTo>
                  <a:pt x="108" y="66"/>
                  <a:pt x="129" y="79"/>
                  <a:pt x="152" y="92"/>
                </a:cubicBezTo>
                <a:cubicBezTo>
                  <a:pt x="164" y="99"/>
                  <a:pt x="177" y="107"/>
                  <a:pt x="189" y="114"/>
                </a:cubicBezTo>
                <a:cubicBezTo>
                  <a:pt x="469" y="276"/>
                  <a:pt x="469" y="276"/>
                  <a:pt x="469" y="276"/>
                </a:cubicBezTo>
                <a:cubicBezTo>
                  <a:pt x="477" y="280"/>
                  <a:pt x="485" y="282"/>
                  <a:pt x="493" y="282"/>
                </a:cubicBezTo>
                <a:cubicBezTo>
                  <a:pt x="501" y="282"/>
                  <a:pt x="509" y="280"/>
                  <a:pt x="516" y="276"/>
                </a:cubicBezTo>
                <a:cubicBezTo>
                  <a:pt x="798" y="113"/>
                  <a:pt x="798" y="113"/>
                  <a:pt x="798" y="113"/>
                </a:cubicBezTo>
                <a:cubicBezTo>
                  <a:pt x="811" y="106"/>
                  <a:pt x="823" y="98"/>
                  <a:pt x="835" y="91"/>
                </a:cubicBezTo>
                <a:cubicBezTo>
                  <a:pt x="858" y="78"/>
                  <a:pt x="879" y="65"/>
                  <a:pt x="897" y="54"/>
                </a:cubicBezTo>
                <a:cubicBezTo>
                  <a:pt x="916" y="43"/>
                  <a:pt x="932" y="33"/>
                  <a:pt x="945" y="25"/>
                </a:cubicBezTo>
                <a:cubicBezTo>
                  <a:pt x="972" y="9"/>
                  <a:pt x="987" y="0"/>
                  <a:pt x="987" y="0"/>
                </a:cubicBezTo>
              </a:path>
            </a:pathLst>
          </a:custGeom>
          <a:solidFill>
            <a:schemeClr val="accent4">
              <a:lumMod val="50000"/>
              <a:alpha val="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51" name="Group 50"/>
          <p:cNvGrpSpPr/>
          <p:nvPr/>
        </p:nvGrpSpPr>
        <p:grpSpPr>
          <a:xfrm>
            <a:off x="13551095" y="6373306"/>
            <a:ext cx="4381812" cy="3132019"/>
            <a:chOff x="13487400" y="2228873"/>
            <a:chExt cx="4381812" cy="3132019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9B6529D-CB2F-469C-9B43-735400ADE2D0}"/>
                </a:ext>
              </a:extLst>
            </p:cNvPr>
            <p:cNvSpPr txBox="1"/>
            <p:nvPr/>
          </p:nvSpPr>
          <p:spPr>
            <a:xfrm>
              <a:off x="13487400" y="3606566"/>
              <a:ext cx="4381812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2">
                      <a:lumMod val="75000"/>
                    </a:schemeClr>
                  </a:solidFill>
                </a:rPr>
                <a:t>Program Manager Meetings for March and April </a:t>
              </a:r>
              <a:endParaRPr lang="en-US" sz="33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FA94979D-BE95-4F8C-B22D-54AE531D655E}"/>
                </a:ext>
              </a:extLst>
            </p:cNvPr>
            <p:cNvSpPr/>
            <p:nvPr/>
          </p:nvSpPr>
          <p:spPr>
            <a:xfrm>
              <a:off x="14652954" y="2228873"/>
              <a:ext cx="1200150" cy="120015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/>
            </a:p>
          </p:txBody>
        </p:sp>
      </p:grpSp>
    </p:spTree>
    <p:extLst>
      <p:ext uri="{BB962C8B-B14F-4D97-AF65-F5344CB8AC3E}">
        <p14:creationId xmlns:p14="http://schemas.microsoft.com/office/powerpoint/2010/main" val="128579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picture containing outdoor, building, tower, tall&#10;&#10;Description automatically generated">
            <a:extLst>
              <a:ext uri="{FF2B5EF4-FFF2-40B4-BE49-F238E27FC236}">
                <a16:creationId xmlns:a16="http://schemas.microsoft.com/office/drawing/2014/main" id="{9B010E5D-0B5C-4247-9503-2D3F34DC5C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4" b="7444"/>
          <a:stretch>
            <a:fillRect/>
          </a:stretch>
        </p:blipFill>
        <p:spPr/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ACC26584-F1BC-4A53-8A9A-8AC0A81838ED}"/>
              </a:ext>
            </a:extLst>
          </p:cNvPr>
          <p:cNvSpPr>
            <a:spLocks/>
          </p:cNvSpPr>
          <p:nvPr/>
        </p:nvSpPr>
        <p:spPr bwMode="auto">
          <a:xfrm>
            <a:off x="15990093" y="6338888"/>
            <a:ext cx="2297907" cy="3952875"/>
          </a:xfrm>
          <a:custGeom>
            <a:avLst/>
            <a:gdLst>
              <a:gd name="T0" fmla="*/ 965 w 965"/>
              <a:gd name="T1" fmla="*/ 0 h 1660"/>
              <a:gd name="T2" fmla="*/ 0 w 965"/>
              <a:gd name="T3" fmla="*/ 1660 h 1660"/>
              <a:gd name="T4" fmla="*/ 965 w 965"/>
              <a:gd name="T5" fmla="*/ 1660 h 1660"/>
              <a:gd name="T6" fmla="*/ 965 w 965"/>
              <a:gd name="T7" fmla="*/ 0 h 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1660">
                <a:moveTo>
                  <a:pt x="965" y="0"/>
                </a:moveTo>
                <a:lnTo>
                  <a:pt x="0" y="1660"/>
                </a:lnTo>
                <a:lnTo>
                  <a:pt x="965" y="1660"/>
                </a:lnTo>
                <a:lnTo>
                  <a:pt x="965" y="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90000"/>
                </a:schemeClr>
              </a:gs>
              <a:gs pos="100000">
                <a:schemeClr val="accent4">
                  <a:alpha val="83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 dirty="0"/>
          </a:p>
        </p:txBody>
      </p:sp>
      <p:sp>
        <p:nvSpPr>
          <p:cNvPr id="12" name="Title 110">
            <a:extLst>
              <a:ext uri="{FF2B5EF4-FFF2-40B4-BE49-F238E27FC236}">
                <a16:creationId xmlns:a16="http://schemas.microsoft.com/office/drawing/2014/main" id="{F93D944D-1A30-45F2-A41F-F43C9EC3C17D}"/>
              </a:ext>
            </a:extLst>
          </p:cNvPr>
          <p:cNvSpPr txBox="1">
            <a:spLocks/>
          </p:cNvSpPr>
          <p:nvPr/>
        </p:nvSpPr>
        <p:spPr>
          <a:xfrm>
            <a:off x="846568" y="728279"/>
            <a:ext cx="8388873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6000" b="1" dirty="0">
                <a:solidFill>
                  <a:schemeClr val="accent1">
                    <a:lumMod val="75000"/>
                  </a:schemeClr>
                </a:solidFill>
              </a:rPr>
              <a:t>AEPP Budget/Fiscal Updates </a:t>
            </a:r>
            <a:endParaRPr lang="en-US" sz="6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674DCC-7463-44B2-BFA8-18EA26CA15A3}"/>
              </a:ext>
            </a:extLst>
          </p:cNvPr>
          <p:cNvSpPr txBox="1"/>
          <p:nvPr/>
        </p:nvSpPr>
        <p:spPr>
          <a:xfrm>
            <a:off x="320040" y="3270783"/>
            <a:ext cx="8388873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</a:rPr>
              <a:t>Division of Budget has approved the payment of the 20% amounts that had been withheld from ALE and EPE payments to date. 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i="1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</a:rPr>
              <a:t>Current and future payments, still require DOB approval and no information has been received indicating what percentage of future payments will be withheld, if any.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3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5D87A6-8B37-47DE-A9E9-CE8AC3020644}"/>
              </a:ext>
            </a:extLst>
          </p:cNvPr>
          <p:cNvSpPr/>
          <p:nvPr/>
        </p:nvSpPr>
        <p:spPr>
          <a:xfrm>
            <a:off x="6644640" y="0"/>
            <a:ext cx="7846444" cy="10287000"/>
          </a:xfrm>
          <a:custGeom>
            <a:avLst/>
            <a:gdLst>
              <a:gd name="connsiteX0" fmla="*/ 0 w 3759200"/>
              <a:gd name="connsiteY0" fmla="*/ 0 h 10287000"/>
              <a:gd name="connsiteX1" fmla="*/ 3759200 w 3759200"/>
              <a:gd name="connsiteY1" fmla="*/ 0 h 10287000"/>
              <a:gd name="connsiteX2" fmla="*/ 3759200 w 3759200"/>
              <a:gd name="connsiteY2" fmla="*/ 10287000 h 10287000"/>
              <a:gd name="connsiteX3" fmla="*/ 0 w 3759200"/>
              <a:gd name="connsiteY3" fmla="*/ 10287000 h 10287000"/>
              <a:gd name="connsiteX4" fmla="*/ 0 w 3759200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7592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7592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5560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347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6068291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6068291 w 8327351"/>
              <a:gd name="connsiteY4" fmla="*/ 0 h 10287000"/>
              <a:gd name="connsiteX0" fmla="*/ 6022983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6022983 w 8327351"/>
              <a:gd name="connsiteY4" fmla="*/ 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7351" h="10287000">
                <a:moveTo>
                  <a:pt x="6022983" y="0"/>
                </a:moveTo>
                <a:lnTo>
                  <a:pt x="8327351" y="1347"/>
                </a:lnTo>
                <a:cubicBezTo>
                  <a:pt x="7392106" y="4636784"/>
                  <a:pt x="5766884" y="7953890"/>
                  <a:pt x="3691466" y="10287000"/>
                </a:cubicBezTo>
                <a:lnTo>
                  <a:pt x="0" y="10287000"/>
                </a:lnTo>
                <a:lnTo>
                  <a:pt x="6022983" y="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90000"/>
                </a:schemeClr>
              </a:gs>
              <a:gs pos="100000">
                <a:schemeClr val="accent4">
                  <a:alpha val="83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57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ACC26584-F1BC-4A53-8A9A-8AC0A81838ED}"/>
              </a:ext>
            </a:extLst>
          </p:cNvPr>
          <p:cNvSpPr>
            <a:spLocks/>
          </p:cNvSpPr>
          <p:nvPr/>
        </p:nvSpPr>
        <p:spPr bwMode="auto">
          <a:xfrm>
            <a:off x="15952425" y="6274090"/>
            <a:ext cx="2335576" cy="4017673"/>
          </a:xfrm>
          <a:custGeom>
            <a:avLst/>
            <a:gdLst>
              <a:gd name="T0" fmla="*/ 965 w 965"/>
              <a:gd name="T1" fmla="*/ 0 h 1660"/>
              <a:gd name="T2" fmla="*/ 0 w 965"/>
              <a:gd name="T3" fmla="*/ 1660 h 1660"/>
              <a:gd name="T4" fmla="*/ 965 w 965"/>
              <a:gd name="T5" fmla="*/ 1660 h 1660"/>
              <a:gd name="T6" fmla="*/ 965 w 965"/>
              <a:gd name="T7" fmla="*/ 0 h 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1660">
                <a:moveTo>
                  <a:pt x="965" y="0"/>
                </a:moveTo>
                <a:lnTo>
                  <a:pt x="0" y="1660"/>
                </a:lnTo>
                <a:lnTo>
                  <a:pt x="965" y="1660"/>
                </a:lnTo>
                <a:lnTo>
                  <a:pt x="965" y="0"/>
                </a:lnTo>
                <a:close/>
              </a:path>
            </a:pathLst>
          </a:custGeom>
          <a:solidFill>
            <a:schemeClr val="accent3">
              <a:lumMod val="75000"/>
              <a:alpha val="80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9251A7E-2F72-4916-B90E-DDA114872F26}"/>
              </a:ext>
            </a:extLst>
          </p:cNvPr>
          <p:cNvSpPr>
            <a:spLocks/>
          </p:cNvSpPr>
          <p:nvPr/>
        </p:nvSpPr>
        <p:spPr bwMode="auto">
          <a:xfrm>
            <a:off x="10208525" y="0"/>
            <a:ext cx="8079476" cy="10291763"/>
          </a:xfrm>
          <a:custGeom>
            <a:avLst/>
            <a:gdLst>
              <a:gd name="T0" fmla="*/ 5078 w 5078"/>
              <a:gd name="T1" fmla="*/ 0 h 4322"/>
              <a:gd name="T2" fmla="*/ 2515 w 5078"/>
              <a:gd name="T3" fmla="*/ 0 h 4322"/>
              <a:gd name="T4" fmla="*/ 0 w 5078"/>
              <a:gd name="T5" fmla="*/ 4322 h 4322"/>
              <a:gd name="T6" fmla="*/ 4113 w 5078"/>
              <a:gd name="T7" fmla="*/ 4322 h 4322"/>
              <a:gd name="T8" fmla="*/ 5078 w 5078"/>
              <a:gd name="T9" fmla="*/ 2662 h 4322"/>
              <a:gd name="T10" fmla="*/ 5078 w 5078"/>
              <a:gd name="T11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78" h="4322">
                <a:moveTo>
                  <a:pt x="5078" y="0"/>
                </a:moveTo>
                <a:lnTo>
                  <a:pt x="2515" y="0"/>
                </a:lnTo>
                <a:lnTo>
                  <a:pt x="0" y="4322"/>
                </a:lnTo>
                <a:lnTo>
                  <a:pt x="4113" y="4322"/>
                </a:lnTo>
                <a:lnTo>
                  <a:pt x="5078" y="2662"/>
                </a:lnTo>
                <a:lnTo>
                  <a:pt x="5078" y="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93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25" name="Title 110">
            <a:extLst>
              <a:ext uri="{FF2B5EF4-FFF2-40B4-BE49-F238E27FC236}">
                <a16:creationId xmlns:a16="http://schemas.microsoft.com/office/drawing/2014/main" id="{00A6A3CC-E41A-4E37-A5F0-EBFF325A67B0}"/>
              </a:ext>
            </a:extLst>
          </p:cNvPr>
          <p:cNvSpPr txBox="1">
            <a:spLocks/>
          </p:cNvSpPr>
          <p:nvPr/>
        </p:nvSpPr>
        <p:spPr>
          <a:xfrm>
            <a:off x="1170394" y="174282"/>
            <a:ext cx="8113377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6000" b="1" dirty="0">
                <a:solidFill>
                  <a:srgbClr val="7030A0"/>
                </a:solidFill>
              </a:rPr>
              <a:t>Distance Education Pilots</a:t>
            </a:r>
            <a:endParaRPr lang="en-US" sz="6000" b="1" dirty="0">
              <a:solidFill>
                <a:schemeClr val="accent3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3080" y="1941213"/>
            <a:ext cx="10140287" cy="787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7030A0"/>
                </a:solidFill>
              </a:rPr>
              <a:t>Approved Pilots span throughout the 7 regions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7030A0"/>
                </a:solidFill>
              </a:rPr>
              <a:t>EPE – 11 Program pilots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7030A0"/>
                </a:solidFill>
              </a:rPr>
              <a:t>WIOA – 3 Program pilots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7030A0"/>
                </a:solidFill>
              </a:rPr>
              <a:t>ALE – 2 Program pilots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7030A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7030A0"/>
                </a:solidFill>
              </a:rPr>
              <a:t>All begin March 1, 2021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7030A0"/>
                </a:solidFill>
              </a:rPr>
              <a:t>Conclude June 30, 2021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7030A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7030A0"/>
                </a:solidFill>
              </a:rPr>
              <a:t>Student achievement will be reviewed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7030A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7030A0"/>
                </a:solidFill>
              </a:rPr>
              <a:t>All required assessments are in person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7030A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7030A0"/>
                </a:solidFill>
              </a:rPr>
              <a:t>ACCES-AEPP will then recommend possible models</a:t>
            </a:r>
          </a:p>
        </p:txBody>
      </p:sp>
    </p:spTree>
    <p:extLst>
      <p:ext uri="{BB962C8B-B14F-4D97-AF65-F5344CB8AC3E}">
        <p14:creationId xmlns:p14="http://schemas.microsoft.com/office/powerpoint/2010/main" val="42224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0185" y="1951630"/>
            <a:ext cx="12255690" cy="833537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ACC26584-F1BC-4A53-8A9A-8AC0A81838ED}"/>
              </a:ext>
            </a:extLst>
          </p:cNvPr>
          <p:cNvSpPr>
            <a:spLocks/>
          </p:cNvSpPr>
          <p:nvPr/>
        </p:nvSpPr>
        <p:spPr bwMode="auto">
          <a:xfrm>
            <a:off x="15952425" y="6274090"/>
            <a:ext cx="2335576" cy="4017673"/>
          </a:xfrm>
          <a:custGeom>
            <a:avLst/>
            <a:gdLst>
              <a:gd name="T0" fmla="*/ 965 w 965"/>
              <a:gd name="T1" fmla="*/ 0 h 1660"/>
              <a:gd name="T2" fmla="*/ 0 w 965"/>
              <a:gd name="T3" fmla="*/ 1660 h 1660"/>
              <a:gd name="T4" fmla="*/ 965 w 965"/>
              <a:gd name="T5" fmla="*/ 1660 h 1660"/>
              <a:gd name="T6" fmla="*/ 965 w 965"/>
              <a:gd name="T7" fmla="*/ 0 h 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1660">
                <a:moveTo>
                  <a:pt x="965" y="0"/>
                </a:moveTo>
                <a:lnTo>
                  <a:pt x="0" y="1660"/>
                </a:lnTo>
                <a:lnTo>
                  <a:pt x="965" y="1660"/>
                </a:lnTo>
                <a:lnTo>
                  <a:pt x="965" y="0"/>
                </a:lnTo>
                <a:close/>
              </a:path>
            </a:pathLst>
          </a:custGeom>
          <a:solidFill>
            <a:schemeClr val="accent3">
              <a:lumMod val="75000"/>
              <a:alpha val="80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9251A7E-2F72-4916-B90E-DDA114872F26}"/>
              </a:ext>
            </a:extLst>
          </p:cNvPr>
          <p:cNvSpPr>
            <a:spLocks/>
          </p:cNvSpPr>
          <p:nvPr/>
        </p:nvSpPr>
        <p:spPr bwMode="auto">
          <a:xfrm>
            <a:off x="10208525" y="0"/>
            <a:ext cx="8079476" cy="10291763"/>
          </a:xfrm>
          <a:custGeom>
            <a:avLst/>
            <a:gdLst>
              <a:gd name="T0" fmla="*/ 5078 w 5078"/>
              <a:gd name="T1" fmla="*/ 0 h 4322"/>
              <a:gd name="T2" fmla="*/ 2515 w 5078"/>
              <a:gd name="T3" fmla="*/ 0 h 4322"/>
              <a:gd name="T4" fmla="*/ 0 w 5078"/>
              <a:gd name="T5" fmla="*/ 4322 h 4322"/>
              <a:gd name="T6" fmla="*/ 4113 w 5078"/>
              <a:gd name="T7" fmla="*/ 4322 h 4322"/>
              <a:gd name="T8" fmla="*/ 5078 w 5078"/>
              <a:gd name="T9" fmla="*/ 2662 h 4322"/>
              <a:gd name="T10" fmla="*/ 5078 w 5078"/>
              <a:gd name="T11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78" h="4322">
                <a:moveTo>
                  <a:pt x="5078" y="0"/>
                </a:moveTo>
                <a:lnTo>
                  <a:pt x="2515" y="0"/>
                </a:lnTo>
                <a:lnTo>
                  <a:pt x="0" y="4322"/>
                </a:lnTo>
                <a:lnTo>
                  <a:pt x="4113" y="4322"/>
                </a:lnTo>
                <a:lnTo>
                  <a:pt x="5078" y="2662"/>
                </a:lnTo>
                <a:lnTo>
                  <a:pt x="5078" y="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93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25" name="Title 110">
            <a:extLst>
              <a:ext uri="{FF2B5EF4-FFF2-40B4-BE49-F238E27FC236}">
                <a16:creationId xmlns:a16="http://schemas.microsoft.com/office/drawing/2014/main" id="{00A6A3CC-E41A-4E37-A5F0-EBFF325A67B0}"/>
              </a:ext>
            </a:extLst>
          </p:cNvPr>
          <p:cNvSpPr txBox="1">
            <a:spLocks/>
          </p:cNvSpPr>
          <p:nvPr/>
        </p:nvSpPr>
        <p:spPr>
          <a:xfrm>
            <a:off x="1170394" y="174282"/>
            <a:ext cx="12395481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6000" b="1" dirty="0">
                <a:solidFill>
                  <a:srgbClr val="002060"/>
                </a:solidFill>
              </a:rPr>
              <a:t>Director </a:t>
            </a:r>
            <a:r>
              <a:rPr lang="en-US" sz="6000" b="1" dirty="0" err="1">
                <a:solidFill>
                  <a:srgbClr val="002060"/>
                </a:solidFill>
              </a:rPr>
              <a:t>Purga's</a:t>
            </a:r>
            <a:r>
              <a:rPr lang="en-US" sz="6000" b="1" dirty="0">
                <a:solidFill>
                  <a:srgbClr val="002060"/>
                </a:solidFill>
              </a:rPr>
              <a:t> COVID-19 Policy Memo</a:t>
            </a:r>
            <a:endParaRPr lang="en-US" sz="6000" b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824" y="2429380"/>
            <a:ext cx="7642746" cy="7379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80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picture containing outdoor, building, tower, tall&#10;&#10;Description automatically generated">
            <a:extLst>
              <a:ext uri="{FF2B5EF4-FFF2-40B4-BE49-F238E27FC236}">
                <a16:creationId xmlns:a16="http://schemas.microsoft.com/office/drawing/2014/main" id="{9B010E5D-0B5C-4247-9503-2D3F34DC5C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4" b="7444"/>
          <a:stretch>
            <a:fillRect/>
          </a:stretch>
        </p:blipFill>
        <p:spPr/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ACC26584-F1BC-4A53-8A9A-8AC0A81838ED}"/>
              </a:ext>
            </a:extLst>
          </p:cNvPr>
          <p:cNvSpPr>
            <a:spLocks/>
          </p:cNvSpPr>
          <p:nvPr/>
        </p:nvSpPr>
        <p:spPr bwMode="auto">
          <a:xfrm>
            <a:off x="15990093" y="6338888"/>
            <a:ext cx="2297907" cy="3952875"/>
          </a:xfrm>
          <a:custGeom>
            <a:avLst/>
            <a:gdLst>
              <a:gd name="T0" fmla="*/ 965 w 965"/>
              <a:gd name="T1" fmla="*/ 0 h 1660"/>
              <a:gd name="T2" fmla="*/ 0 w 965"/>
              <a:gd name="T3" fmla="*/ 1660 h 1660"/>
              <a:gd name="T4" fmla="*/ 965 w 965"/>
              <a:gd name="T5" fmla="*/ 1660 h 1660"/>
              <a:gd name="T6" fmla="*/ 965 w 965"/>
              <a:gd name="T7" fmla="*/ 0 h 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1660">
                <a:moveTo>
                  <a:pt x="965" y="0"/>
                </a:moveTo>
                <a:lnTo>
                  <a:pt x="0" y="1660"/>
                </a:lnTo>
                <a:lnTo>
                  <a:pt x="965" y="1660"/>
                </a:lnTo>
                <a:lnTo>
                  <a:pt x="965" y="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90000"/>
                </a:schemeClr>
              </a:gs>
              <a:gs pos="100000">
                <a:schemeClr val="accent4">
                  <a:alpha val="83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 dirty="0"/>
          </a:p>
        </p:txBody>
      </p:sp>
      <p:sp>
        <p:nvSpPr>
          <p:cNvPr id="12" name="Title 110">
            <a:extLst>
              <a:ext uri="{FF2B5EF4-FFF2-40B4-BE49-F238E27FC236}">
                <a16:creationId xmlns:a16="http://schemas.microsoft.com/office/drawing/2014/main" id="{F93D944D-1A30-45F2-A41F-F43C9EC3C17D}"/>
              </a:ext>
            </a:extLst>
          </p:cNvPr>
          <p:cNvSpPr txBox="1">
            <a:spLocks/>
          </p:cNvSpPr>
          <p:nvPr/>
        </p:nvSpPr>
        <p:spPr>
          <a:xfrm>
            <a:off x="1118305" y="305199"/>
            <a:ext cx="8388873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6000" b="1" dirty="0">
                <a:solidFill>
                  <a:srgbClr val="FF0000"/>
                </a:solidFill>
              </a:rPr>
              <a:t>Stop Gate Training</a:t>
            </a:r>
            <a:endParaRPr 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sz="6000" b="1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endParaRPr lang="en-US" sz="6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674DCC-7463-44B2-BFA8-18EA26CA15A3}"/>
              </a:ext>
            </a:extLst>
          </p:cNvPr>
          <p:cNvSpPr txBox="1"/>
          <p:nvPr/>
        </p:nvSpPr>
        <p:spPr>
          <a:xfrm>
            <a:off x="70454" y="1963191"/>
            <a:ext cx="9436724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WIOA/ALE Stop Gate Training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EPE Stop Gate Training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Case Manager Stop Gate Training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RAENs will provide this training between now and June 30, 2021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Program staff claiming attendance in any one of these 3 areas must attend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Contact your local RAEN if in need 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5D87A6-8B37-47DE-A9E9-CE8AC3020644}"/>
              </a:ext>
            </a:extLst>
          </p:cNvPr>
          <p:cNvSpPr/>
          <p:nvPr/>
        </p:nvSpPr>
        <p:spPr>
          <a:xfrm>
            <a:off x="10413242" y="0"/>
            <a:ext cx="4110120" cy="10287000"/>
          </a:xfrm>
          <a:custGeom>
            <a:avLst/>
            <a:gdLst>
              <a:gd name="connsiteX0" fmla="*/ 0 w 3759200"/>
              <a:gd name="connsiteY0" fmla="*/ 0 h 10287000"/>
              <a:gd name="connsiteX1" fmla="*/ 3759200 w 3759200"/>
              <a:gd name="connsiteY1" fmla="*/ 0 h 10287000"/>
              <a:gd name="connsiteX2" fmla="*/ 3759200 w 3759200"/>
              <a:gd name="connsiteY2" fmla="*/ 10287000 h 10287000"/>
              <a:gd name="connsiteX3" fmla="*/ 0 w 3759200"/>
              <a:gd name="connsiteY3" fmla="*/ 10287000 h 10287000"/>
              <a:gd name="connsiteX4" fmla="*/ 0 w 3759200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7592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7592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556000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6933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48133"/>
              <a:gd name="connsiteY0" fmla="*/ 0 h 10287000"/>
              <a:gd name="connsiteX1" fmla="*/ 8348133 w 8348133"/>
              <a:gd name="connsiteY1" fmla="*/ 1347 h 10287000"/>
              <a:gd name="connsiteX2" fmla="*/ 3691466 w 8348133"/>
              <a:gd name="connsiteY2" fmla="*/ 10287000 h 10287000"/>
              <a:gd name="connsiteX3" fmla="*/ 0 w 8348133"/>
              <a:gd name="connsiteY3" fmla="*/ 10287000 h 10287000"/>
              <a:gd name="connsiteX4" fmla="*/ 0 w 8348133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0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0 w 8327351"/>
              <a:gd name="connsiteY4" fmla="*/ 0 h 10287000"/>
              <a:gd name="connsiteX0" fmla="*/ 6068291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6068291 w 8327351"/>
              <a:gd name="connsiteY4" fmla="*/ 0 h 10287000"/>
              <a:gd name="connsiteX0" fmla="*/ 6022983 w 8327351"/>
              <a:gd name="connsiteY0" fmla="*/ 0 h 10287000"/>
              <a:gd name="connsiteX1" fmla="*/ 8327351 w 8327351"/>
              <a:gd name="connsiteY1" fmla="*/ 1347 h 10287000"/>
              <a:gd name="connsiteX2" fmla="*/ 3691466 w 8327351"/>
              <a:gd name="connsiteY2" fmla="*/ 10287000 h 10287000"/>
              <a:gd name="connsiteX3" fmla="*/ 0 w 8327351"/>
              <a:gd name="connsiteY3" fmla="*/ 10287000 h 10287000"/>
              <a:gd name="connsiteX4" fmla="*/ 6022983 w 8327351"/>
              <a:gd name="connsiteY4" fmla="*/ 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7351" h="10287000">
                <a:moveTo>
                  <a:pt x="6022983" y="0"/>
                </a:moveTo>
                <a:lnTo>
                  <a:pt x="8327351" y="1347"/>
                </a:lnTo>
                <a:cubicBezTo>
                  <a:pt x="7392106" y="4636784"/>
                  <a:pt x="5766884" y="7953890"/>
                  <a:pt x="3691466" y="10287000"/>
                </a:cubicBezTo>
                <a:lnTo>
                  <a:pt x="0" y="10287000"/>
                </a:lnTo>
                <a:lnTo>
                  <a:pt x="6022983" y="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90000"/>
                </a:schemeClr>
              </a:gs>
              <a:gs pos="100000">
                <a:schemeClr val="accent4">
                  <a:alpha val="83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97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ACC26584-F1BC-4A53-8A9A-8AC0A81838ED}"/>
              </a:ext>
            </a:extLst>
          </p:cNvPr>
          <p:cNvSpPr>
            <a:spLocks/>
          </p:cNvSpPr>
          <p:nvPr/>
        </p:nvSpPr>
        <p:spPr bwMode="auto">
          <a:xfrm>
            <a:off x="15952425" y="6274090"/>
            <a:ext cx="2335576" cy="4017673"/>
          </a:xfrm>
          <a:custGeom>
            <a:avLst/>
            <a:gdLst>
              <a:gd name="T0" fmla="*/ 965 w 965"/>
              <a:gd name="T1" fmla="*/ 0 h 1660"/>
              <a:gd name="T2" fmla="*/ 0 w 965"/>
              <a:gd name="T3" fmla="*/ 1660 h 1660"/>
              <a:gd name="T4" fmla="*/ 965 w 965"/>
              <a:gd name="T5" fmla="*/ 1660 h 1660"/>
              <a:gd name="T6" fmla="*/ 965 w 965"/>
              <a:gd name="T7" fmla="*/ 0 h 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5" h="1660">
                <a:moveTo>
                  <a:pt x="965" y="0"/>
                </a:moveTo>
                <a:lnTo>
                  <a:pt x="0" y="1660"/>
                </a:lnTo>
                <a:lnTo>
                  <a:pt x="965" y="1660"/>
                </a:lnTo>
                <a:lnTo>
                  <a:pt x="965" y="0"/>
                </a:lnTo>
                <a:close/>
              </a:path>
            </a:pathLst>
          </a:custGeom>
          <a:solidFill>
            <a:schemeClr val="accent3">
              <a:lumMod val="75000"/>
              <a:alpha val="80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9251A7E-2F72-4916-B90E-DDA114872F26}"/>
              </a:ext>
            </a:extLst>
          </p:cNvPr>
          <p:cNvSpPr>
            <a:spLocks/>
          </p:cNvSpPr>
          <p:nvPr/>
        </p:nvSpPr>
        <p:spPr bwMode="auto">
          <a:xfrm>
            <a:off x="13129145" y="0"/>
            <a:ext cx="5158855" cy="10291763"/>
          </a:xfrm>
          <a:custGeom>
            <a:avLst/>
            <a:gdLst>
              <a:gd name="T0" fmla="*/ 5078 w 5078"/>
              <a:gd name="T1" fmla="*/ 0 h 4322"/>
              <a:gd name="T2" fmla="*/ 2515 w 5078"/>
              <a:gd name="T3" fmla="*/ 0 h 4322"/>
              <a:gd name="T4" fmla="*/ 0 w 5078"/>
              <a:gd name="T5" fmla="*/ 4322 h 4322"/>
              <a:gd name="T6" fmla="*/ 4113 w 5078"/>
              <a:gd name="T7" fmla="*/ 4322 h 4322"/>
              <a:gd name="T8" fmla="*/ 5078 w 5078"/>
              <a:gd name="T9" fmla="*/ 2662 h 4322"/>
              <a:gd name="T10" fmla="*/ 5078 w 5078"/>
              <a:gd name="T11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78" h="4322">
                <a:moveTo>
                  <a:pt x="5078" y="0"/>
                </a:moveTo>
                <a:lnTo>
                  <a:pt x="2515" y="0"/>
                </a:lnTo>
                <a:lnTo>
                  <a:pt x="0" y="4322"/>
                </a:lnTo>
                <a:lnTo>
                  <a:pt x="4113" y="4322"/>
                </a:lnTo>
                <a:lnTo>
                  <a:pt x="5078" y="2662"/>
                </a:lnTo>
                <a:lnTo>
                  <a:pt x="5078" y="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93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25" name="Title 110">
            <a:extLst>
              <a:ext uri="{FF2B5EF4-FFF2-40B4-BE49-F238E27FC236}">
                <a16:creationId xmlns:a16="http://schemas.microsoft.com/office/drawing/2014/main" id="{00A6A3CC-E41A-4E37-A5F0-EBFF325A67B0}"/>
              </a:ext>
            </a:extLst>
          </p:cNvPr>
          <p:cNvSpPr txBox="1">
            <a:spLocks/>
          </p:cNvSpPr>
          <p:nvPr/>
        </p:nvSpPr>
        <p:spPr>
          <a:xfrm>
            <a:off x="1170394" y="174282"/>
            <a:ext cx="12327242" cy="808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6000" b="1" dirty="0">
                <a:solidFill>
                  <a:srgbClr val="002060"/>
                </a:solidFill>
                <a:latin typeface="Arial" panose="020B0604020202020204" pitchFamily="34" charset="0"/>
              </a:rPr>
              <a:t>Program </a:t>
            </a:r>
            <a:r>
              <a:rPr lang="en-US" sz="60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Managers’ </a:t>
            </a:r>
            <a:r>
              <a:rPr lang="en-US" sz="6000" b="1" dirty="0">
                <a:solidFill>
                  <a:srgbClr val="002060"/>
                </a:solidFill>
                <a:latin typeface="Arial" panose="020B0604020202020204" pitchFamily="34" charset="0"/>
              </a:rPr>
              <a:t>Meetings for March and April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7430" y="2500772"/>
            <a:ext cx="1359317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RAEN will be scheduling their own Program </a:t>
            </a:r>
            <a:r>
              <a:rPr lang="en-US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Managers’ 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Meetings for the months of March and </a:t>
            </a:r>
            <a:r>
              <a:rPr lang="en-US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will be web meetings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AEPP-ACCES and Accountability will start each meeting off with updates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 each RAEN will customize their regional agenda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things happening over the next few months, attendance is important at these meetings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RAENs will be reporting attendance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97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73E1F8C95A749B7628BA6757FD828" ma:contentTypeVersion="4" ma:contentTypeDescription="Create a new document." ma:contentTypeScope="" ma:versionID="f6508778611c8a0d58bc520545304823">
  <xsd:schema xmlns:xsd="http://www.w3.org/2001/XMLSchema" xmlns:xs="http://www.w3.org/2001/XMLSchema" xmlns:p="http://schemas.microsoft.com/office/2006/metadata/properties" xmlns:ns2="e25f3532-a501-41b1-b3dd-0de5dbca0626" targetNamespace="http://schemas.microsoft.com/office/2006/metadata/properties" ma:root="true" ma:fieldsID="0af0886930b25bf858620df42b84767d" ns2:_="">
    <xsd:import namespace="e25f3532-a501-41b1-b3dd-0de5dbca062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5f3532-a501-41b1-b3dd-0de5dbca06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A69C849-52C3-424E-9096-8CCC693C94C5}"/>
</file>

<file path=customXml/itemProps2.xml><?xml version="1.0" encoding="utf-8"?>
<ds:datastoreItem xmlns:ds="http://schemas.openxmlformats.org/officeDocument/2006/customXml" ds:itemID="{AC621F30-DBBB-45C3-8590-F2BD4969125B}"/>
</file>

<file path=customXml/itemProps3.xml><?xml version="1.0" encoding="utf-8"?>
<ds:datastoreItem xmlns:ds="http://schemas.openxmlformats.org/officeDocument/2006/customXml" ds:itemID="{C3798BFD-41C0-4E54-A8E8-4830B375C43E}"/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3245</TotalTime>
  <Words>771</Words>
  <Application>Microsoft Office PowerPoint</Application>
  <PresentationFormat>Custom</PresentationFormat>
  <Paragraphs>186</Paragraphs>
  <Slides>19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Arial Black</vt:lpstr>
      <vt:lpstr>Calibri</vt:lpstr>
      <vt:lpstr>Open Sans</vt:lpstr>
      <vt:lpstr>Roboto</vt:lpstr>
      <vt:lpstr>Tw Cen MT</vt:lpstr>
      <vt:lpstr>Tw Cen MT Condensed</vt:lpstr>
      <vt:lpstr>Wingdings 3</vt:lpstr>
      <vt:lpstr>Integral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Finger Lakes RAEN  Agenda Items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PresenterMedia.com</dc:creator>
  <cp:lastModifiedBy>Andrea Parker</cp:lastModifiedBy>
  <cp:revision>912</cp:revision>
  <dcterms:created xsi:type="dcterms:W3CDTF">2020-10-26T08:35:43Z</dcterms:created>
  <dcterms:modified xsi:type="dcterms:W3CDTF">2021-02-24T16:57:16Z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0x010100B4E73E1F8C95A749B7628BA6757FD828</vt:lpwstr>
  </property>
</Properties>
</file>